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autoCompressPictures="0">
  <p:sldMasterIdLst>
    <p:sldMasterId id="2147483720" r:id="rId1"/>
  </p:sldMasterIdLst>
  <p:notesMasterIdLst>
    <p:notesMasterId r:id="rId75"/>
  </p:notesMasterIdLst>
  <p:sldIdLst>
    <p:sldId id="256" r:id="rId2"/>
    <p:sldId id="258" r:id="rId3"/>
    <p:sldId id="257" r:id="rId4"/>
    <p:sldId id="259" r:id="rId5"/>
    <p:sldId id="260" r:id="rId6"/>
    <p:sldId id="315" r:id="rId7"/>
    <p:sldId id="262" r:id="rId8"/>
    <p:sldId id="316" r:id="rId9"/>
    <p:sldId id="261" r:id="rId10"/>
    <p:sldId id="314" r:id="rId11"/>
    <p:sldId id="263" r:id="rId12"/>
    <p:sldId id="265" r:id="rId13"/>
    <p:sldId id="264" r:id="rId14"/>
    <p:sldId id="266" r:id="rId15"/>
    <p:sldId id="317" r:id="rId16"/>
    <p:sldId id="268" r:id="rId17"/>
    <p:sldId id="318" r:id="rId18"/>
    <p:sldId id="267" r:id="rId19"/>
    <p:sldId id="269" r:id="rId20"/>
    <p:sldId id="320" r:id="rId21"/>
    <p:sldId id="270" r:id="rId22"/>
    <p:sldId id="271" r:id="rId23"/>
    <p:sldId id="282" r:id="rId24"/>
    <p:sldId id="272" r:id="rId25"/>
    <p:sldId id="275" r:id="rId26"/>
    <p:sldId id="273" r:id="rId27"/>
    <p:sldId id="321" r:id="rId28"/>
    <p:sldId id="274" r:id="rId29"/>
    <p:sldId id="322" r:id="rId30"/>
    <p:sldId id="276" r:id="rId31"/>
    <p:sldId id="323" r:id="rId32"/>
    <p:sldId id="324" r:id="rId33"/>
    <p:sldId id="278" r:id="rId34"/>
    <p:sldId id="279" r:id="rId35"/>
    <p:sldId id="280" r:id="rId36"/>
    <p:sldId id="281" r:id="rId37"/>
    <p:sldId id="331" r:id="rId38"/>
    <p:sldId id="313" r:id="rId39"/>
    <p:sldId id="283" r:id="rId40"/>
    <p:sldId id="284" r:id="rId41"/>
    <p:sldId id="330" r:id="rId42"/>
    <p:sldId id="299" r:id="rId43"/>
    <p:sldId id="300" r:id="rId44"/>
    <p:sldId id="302" r:id="rId45"/>
    <p:sldId id="303" r:id="rId46"/>
    <p:sldId id="329" r:id="rId47"/>
    <p:sldId id="301" r:id="rId48"/>
    <p:sldId id="312" r:id="rId49"/>
    <p:sldId id="304" r:id="rId50"/>
    <p:sldId id="305" r:id="rId51"/>
    <p:sldId id="328" r:id="rId52"/>
    <p:sldId id="306" r:id="rId53"/>
    <p:sldId id="326" r:id="rId54"/>
    <p:sldId id="327" r:id="rId55"/>
    <p:sldId id="307" r:id="rId56"/>
    <p:sldId id="325" r:id="rId57"/>
    <p:sldId id="308" r:id="rId58"/>
    <p:sldId id="311" r:id="rId59"/>
    <p:sldId id="309" r:id="rId60"/>
    <p:sldId id="310" r:id="rId61"/>
    <p:sldId id="293" r:id="rId62"/>
    <p:sldId id="294" r:id="rId63"/>
    <p:sldId id="295" r:id="rId64"/>
    <p:sldId id="296" r:id="rId65"/>
    <p:sldId id="297" r:id="rId66"/>
    <p:sldId id="298" r:id="rId67"/>
    <p:sldId id="291" r:id="rId68"/>
    <p:sldId id="292" r:id="rId69"/>
    <p:sldId id="285" r:id="rId70"/>
    <p:sldId id="289" r:id="rId71"/>
    <p:sldId id="290" r:id="rId72"/>
    <p:sldId id="286" r:id="rId73"/>
    <p:sldId id="287" r:id="rId7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059"/>
    <p:restoredTop sz="94646"/>
  </p:normalViewPr>
  <p:slideViewPr>
    <p:cSldViewPr snapToGrid="0" snapToObjects="1">
      <p:cViewPr varScale="1">
        <p:scale>
          <a:sx n="66" d="100"/>
          <a:sy n="66" d="100"/>
        </p:scale>
        <p:origin x="512" y="4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9F89086-57FC-494D-AB52-6CBC4257A475}" type="datetimeFigureOut">
              <a:rPr kumimoji="1" lang="zh-TW" altLang="en-US" smtClean="0"/>
              <a:t>2020/3/19</a:t>
            </a:fld>
            <a:endParaRPr kumimoji="1"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TW" altLang="en-US"/>
              <a:t>按一下以編輯母片文字樣式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AF45C4E-CD68-944F-81A0-461578740E95}" type="slidenum">
              <a:rPr kumimoji="1" lang="zh-TW" altLang="en-US" smtClean="0"/>
              <a:t>‹#›</a:t>
            </a:fld>
            <a:endParaRPr kumimoji="1" lang="zh-TW" altLang="en-US"/>
          </a:p>
        </p:txBody>
      </p:sp>
    </p:spTree>
    <p:extLst>
      <p:ext uri="{BB962C8B-B14F-4D97-AF65-F5344CB8AC3E}">
        <p14:creationId xmlns:p14="http://schemas.microsoft.com/office/powerpoint/2010/main" val="23432081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en.wikipedia.org/wiki/Homogeneous_coordinates" TargetMode="External"/><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5"/>
          </p:nvPr>
        </p:nvSpPr>
        <p:spPr/>
        <p:txBody>
          <a:bodyPr/>
          <a:lstStyle/>
          <a:p>
            <a:fld id="{DAF45C4E-CD68-944F-81A0-461578740E95}" type="slidenum">
              <a:rPr kumimoji="1" lang="zh-TW" altLang="en-US" smtClean="0"/>
              <a:t>60</a:t>
            </a:fld>
            <a:endParaRPr kumimoji="1" lang="zh-TW" altLang="en-US"/>
          </a:p>
        </p:txBody>
      </p:sp>
    </p:spTree>
    <p:extLst>
      <p:ext uri="{BB962C8B-B14F-4D97-AF65-F5344CB8AC3E}">
        <p14:creationId xmlns:p14="http://schemas.microsoft.com/office/powerpoint/2010/main" val="4411727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 altLang="zh-TW" dirty="0"/>
              <a:t>To apply the affine matrix to an image, the image is converted to matrix in which each entry corresponds to the pixel intensity at that location. Then each pixel's location can be represented as a vector indicating the coordinates of that pixel in the image, [x, y], where x and y are the row and column of a pixel in the image matrix. This allows the coordinate to be multiplied by an affine-transformation matrix, which gives the position that the pixel value will be copied to in the output image.</a:t>
            </a:r>
          </a:p>
          <a:p>
            <a:r>
              <a:rPr lang="en" altLang="zh-TW" dirty="0"/>
              <a:t>However, to allow transformations that require translation transformations, 3 dimensional </a:t>
            </a:r>
            <a:r>
              <a:rPr lang="en" altLang="zh-TW" dirty="0">
                <a:hlinkClick r:id="rId3" tooltip="Homogeneous coordinates"/>
              </a:rPr>
              <a:t>homogeneous coordinates</a:t>
            </a:r>
            <a:r>
              <a:rPr lang="en" altLang="zh-TW" dirty="0"/>
              <a:t> are needed. The third dimension is usually set to a non-zero constant, usually 1, so that the new coordinate is [x, y, 1]. This allows the coordinate vector to be multiplied by a 3 by 3 matrix, enabling translation shifts. So the third dimension, which is the constant 1, allows translation.</a:t>
            </a:r>
          </a:p>
          <a:p>
            <a:r>
              <a:rPr lang="en" altLang="zh-TW" dirty="0"/>
              <a:t>Because matrix multiplication is associative, multiple affine transformations can be combined into a single affine transformation by multiplying the matrix of each individual transformation in the order that the transformations are done. This results in a single matrix that, when applied to a point vector, gives the same result as all the individual transformations performed on the vector [x, y, 1] in sequence. Thus a sequence of affine transformation matrices can be reduced to a single affine transformation matrix.</a:t>
            </a:r>
          </a:p>
          <a:p>
            <a:r>
              <a:rPr lang="en" altLang="zh-TW" dirty="0"/>
              <a:t>For example, 2 dimensional coordinates only allow rotation about the origin (0, 0). But 3 dimensional homogeneous coordinates can be used to first translate any point to (0, 0), then perform the rotation, and lastly translate the origin (0, 0) back to the original point (the opposite of the first translation). These 3 affine transformations can be combined into a single matrix, thus allowing rotation around any point in the image.</a:t>
            </a:r>
          </a:p>
          <a:p>
            <a:endParaRPr kumimoji="1" lang="zh-TW" altLang="en-US" dirty="0"/>
          </a:p>
        </p:txBody>
      </p:sp>
      <p:sp>
        <p:nvSpPr>
          <p:cNvPr id="4" name="投影片編號版面配置區 3"/>
          <p:cNvSpPr>
            <a:spLocks noGrp="1"/>
          </p:cNvSpPr>
          <p:nvPr>
            <p:ph type="sldNum" sz="quarter" idx="5"/>
          </p:nvPr>
        </p:nvSpPr>
        <p:spPr/>
        <p:txBody>
          <a:bodyPr/>
          <a:lstStyle/>
          <a:p>
            <a:fld id="{DAF45C4E-CD68-944F-81A0-461578740E95}" type="slidenum">
              <a:rPr kumimoji="1" lang="zh-TW" altLang="en-US" smtClean="0"/>
              <a:t>65</a:t>
            </a:fld>
            <a:endParaRPr kumimoji="1" lang="zh-TW" altLang="en-US"/>
          </a:p>
        </p:txBody>
      </p:sp>
    </p:spTree>
    <p:extLst>
      <p:ext uri="{BB962C8B-B14F-4D97-AF65-F5344CB8AC3E}">
        <p14:creationId xmlns:p14="http://schemas.microsoft.com/office/powerpoint/2010/main" val="41459007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5"/>
          </p:nvPr>
        </p:nvSpPr>
        <p:spPr/>
        <p:txBody>
          <a:bodyPr/>
          <a:lstStyle/>
          <a:p>
            <a:fld id="{DAF45C4E-CD68-944F-81A0-461578740E95}" type="slidenum">
              <a:rPr kumimoji="1" lang="zh-TW" altLang="en-US" smtClean="0"/>
              <a:t>66</a:t>
            </a:fld>
            <a:endParaRPr kumimoji="1" lang="zh-TW" altLang="en-US"/>
          </a:p>
        </p:txBody>
      </p:sp>
    </p:spTree>
    <p:extLst>
      <p:ext uri="{BB962C8B-B14F-4D97-AF65-F5344CB8AC3E}">
        <p14:creationId xmlns:p14="http://schemas.microsoft.com/office/powerpoint/2010/main" val="1662568632"/>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標題投影片">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zh-TW" altLang="en-US"/>
              <a:t>按一下以編輯母片標題樣式</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zh-TW" altLang="en-US"/>
              <a:t>按一下以編輯母片子標題樣式</a:t>
            </a:r>
            <a:endParaRPr lang="en-US" dirty="0"/>
          </a:p>
        </p:txBody>
      </p:sp>
      <p:sp>
        <p:nvSpPr>
          <p:cNvPr id="4" name="Date Placeholder 3"/>
          <p:cNvSpPr>
            <a:spLocks noGrp="1"/>
          </p:cNvSpPr>
          <p:nvPr>
            <p:ph type="dt" sz="half" idx="10"/>
          </p:nvPr>
        </p:nvSpPr>
        <p:spPr/>
        <p:txBody>
          <a:bodyPr/>
          <a:lstStyle/>
          <a:p>
            <a:fld id="{5129A2A9-968D-3F45-912A-D8723C944EEC}" type="datetime1">
              <a:rPr kumimoji="1" lang="zh-TW" altLang="en-US" smtClean="0"/>
              <a:t>2020/3/19</a:t>
            </a:fld>
            <a:endParaRPr kumimoji="1" lang="zh-TW" altLang="en-US"/>
          </a:p>
        </p:txBody>
      </p:sp>
      <p:sp>
        <p:nvSpPr>
          <p:cNvPr id="5" name="Footer Placeholder 4"/>
          <p:cNvSpPr>
            <a:spLocks noGrp="1"/>
          </p:cNvSpPr>
          <p:nvPr>
            <p:ph type="ftr" sz="quarter" idx="11"/>
          </p:nvPr>
        </p:nvSpPr>
        <p:spPr/>
        <p:txBody>
          <a:bodyPr/>
          <a:lstStyle/>
          <a:p>
            <a:r>
              <a:rPr kumimoji="1" lang="en-US" altLang="zh-TW"/>
              <a:t>2</a:t>
            </a:r>
            <a:endParaRPr kumimoji="1" lang="zh-TW" altLang="en-US"/>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2E9C8995-155E-4143-9C83-CE73EE704CF0}" type="slidenum">
              <a:rPr kumimoji="1" lang="zh-TW" altLang="en-US" smtClean="0"/>
              <a:t>‹#›</a:t>
            </a:fld>
            <a:endParaRPr kumimoji="1" lang="zh-TW" altLang="en-US"/>
          </a:p>
        </p:txBody>
      </p:sp>
    </p:spTree>
    <p:extLst>
      <p:ext uri="{BB962C8B-B14F-4D97-AF65-F5344CB8AC3E}">
        <p14:creationId xmlns:p14="http://schemas.microsoft.com/office/powerpoint/2010/main" val="16550673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a:p>
        </p:txBody>
      </p:sp>
      <p:sp>
        <p:nvSpPr>
          <p:cNvPr id="3" name="Vertical Text Placeholder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4" name="Date Placeholder 3"/>
          <p:cNvSpPr>
            <a:spLocks noGrp="1"/>
          </p:cNvSpPr>
          <p:nvPr>
            <p:ph type="dt" sz="half" idx="10"/>
          </p:nvPr>
        </p:nvSpPr>
        <p:spPr/>
        <p:txBody>
          <a:bodyPr/>
          <a:lstStyle/>
          <a:p>
            <a:fld id="{39C1CFF4-04E3-9941-96C0-DD1BDEF030BB}" type="datetime1">
              <a:rPr kumimoji="1" lang="zh-TW" altLang="en-US" smtClean="0"/>
              <a:t>2020/3/19</a:t>
            </a:fld>
            <a:endParaRPr kumimoji="1" lang="zh-TW" altLang="en-US"/>
          </a:p>
        </p:txBody>
      </p:sp>
      <p:sp>
        <p:nvSpPr>
          <p:cNvPr id="5" name="Footer Placeholder 4"/>
          <p:cNvSpPr>
            <a:spLocks noGrp="1"/>
          </p:cNvSpPr>
          <p:nvPr>
            <p:ph type="ftr" sz="quarter" idx="11"/>
          </p:nvPr>
        </p:nvSpPr>
        <p:spPr/>
        <p:txBody>
          <a:bodyPr/>
          <a:lstStyle/>
          <a:p>
            <a:r>
              <a:rPr kumimoji="1" lang="en-US" altLang="zh-TW"/>
              <a:t>2</a:t>
            </a:r>
            <a:endParaRPr kumimoji="1" lang="zh-TW" altLang="en-US"/>
          </a:p>
        </p:txBody>
      </p:sp>
      <p:sp>
        <p:nvSpPr>
          <p:cNvPr id="6" name="Slide Number Placeholder 5"/>
          <p:cNvSpPr>
            <a:spLocks noGrp="1"/>
          </p:cNvSpPr>
          <p:nvPr>
            <p:ph type="sldNum" sz="quarter" idx="12"/>
          </p:nvPr>
        </p:nvSpPr>
        <p:spPr/>
        <p:txBody>
          <a:bodyPr/>
          <a:lstStyle/>
          <a:p>
            <a:fld id="{2E9C8995-155E-4143-9C83-CE73EE704CF0}" type="slidenum">
              <a:rPr kumimoji="1" lang="zh-TW" altLang="en-US" smtClean="0"/>
              <a:t>‹#›</a:t>
            </a:fld>
            <a:endParaRPr kumimoji="1" lang="zh-TW" altLang="en-US"/>
          </a:p>
        </p:txBody>
      </p:sp>
    </p:spTree>
    <p:extLst>
      <p:ext uri="{BB962C8B-B14F-4D97-AF65-F5344CB8AC3E}">
        <p14:creationId xmlns:p14="http://schemas.microsoft.com/office/powerpoint/2010/main" val="1195159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zh-TW" altLang="en-US"/>
              <a:t>按一下以編輯母片標題樣式</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338A512E-7285-7041-8B26-49A2A7136A17}" type="datetime1">
              <a:rPr kumimoji="1" lang="zh-TW" altLang="en-US" smtClean="0"/>
              <a:t>2020/3/19</a:t>
            </a:fld>
            <a:endParaRPr kumimoji="1" lang="zh-TW" altLang="en-US"/>
          </a:p>
        </p:txBody>
      </p:sp>
      <p:sp>
        <p:nvSpPr>
          <p:cNvPr id="5" name="Footer Placeholder 4"/>
          <p:cNvSpPr>
            <a:spLocks noGrp="1"/>
          </p:cNvSpPr>
          <p:nvPr>
            <p:ph type="ftr" sz="quarter" idx="11"/>
          </p:nvPr>
        </p:nvSpPr>
        <p:spPr/>
        <p:txBody>
          <a:bodyPr/>
          <a:lstStyle/>
          <a:p>
            <a:r>
              <a:rPr kumimoji="1" lang="en-US" altLang="zh-TW"/>
              <a:t>2</a:t>
            </a:r>
            <a:endParaRPr kumimoji="1" lang="zh-TW" altLang="en-US"/>
          </a:p>
        </p:txBody>
      </p:sp>
      <p:sp>
        <p:nvSpPr>
          <p:cNvPr id="6" name="Slide Number Placeholder 5"/>
          <p:cNvSpPr>
            <a:spLocks noGrp="1"/>
          </p:cNvSpPr>
          <p:nvPr>
            <p:ph type="sldNum" sz="quarter" idx="12"/>
          </p:nvPr>
        </p:nvSpPr>
        <p:spPr/>
        <p:txBody>
          <a:bodyPr/>
          <a:lstStyle/>
          <a:p>
            <a:fld id="{2E9C8995-155E-4143-9C83-CE73EE704CF0}" type="slidenum">
              <a:rPr kumimoji="1" lang="zh-TW" altLang="en-US" smtClean="0"/>
              <a:t>‹#›</a:t>
            </a:fld>
            <a:endParaRPr kumimoji="1" lang="zh-TW" altLang="en-US"/>
          </a:p>
        </p:txBody>
      </p:sp>
    </p:spTree>
    <p:extLst>
      <p:ext uri="{BB962C8B-B14F-4D97-AF65-F5344CB8AC3E}">
        <p14:creationId xmlns:p14="http://schemas.microsoft.com/office/powerpoint/2010/main" val="18484716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AF82EA9F-0894-464F-B2B4-5A98919AB474}" type="datetime1">
              <a:rPr kumimoji="1" lang="zh-TW" altLang="en-US" smtClean="0"/>
              <a:t>2020/3/19</a:t>
            </a:fld>
            <a:endParaRPr kumimoji="1" lang="zh-TW" altLang="en-US"/>
          </a:p>
        </p:txBody>
      </p:sp>
      <p:sp>
        <p:nvSpPr>
          <p:cNvPr id="5" name="Footer Placeholder 4"/>
          <p:cNvSpPr>
            <a:spLocks noGrp="1"/>
          </p:cNvSpPr>
          <p:nvPr>
            <p:ph type="ftr" sz="quarter" idx="11"/>
          </p:nvPr>
        </p:nvSpPr>
        <p:spPr/>
        <p:txBody>
          <a:bodyPr/>
          <a:lstStyle/>
          <a:p>
            <a:r>
              <a:rPr kumimoji="1" lang="en-US" altLang="zh-TW"/>
              <a:t>2</a:t>
            </a:r>
            <a:endParaRPr kumimoji="1" lang="zh-TW" altLang="en-US"/>
          </a:p>
        </p:txBody>
      </p:sp>
      <p:sp>
        <p:nvSpPr>
          <p:cNvPr id="6" name="Slide Number Placeholder 5"/>
          <p:cNvSpPr>
            <a:spLocks noGrp="1"/>
          </p:cNvSpPr>
          <p:nvPr>
            <p:ph type="sldNum" sz="quarter" idx="12"/>
          </p:nvPr>
        </p:nvSpPr>
        <p:spPr/>
        <p:txBody>
          <a:bodyPr/>
          <a:lstStyle/>
          <a:p>
            <a:fld id="{2E9C8995-155E-4143-9C83-CE73EE704CF0}" type="slidenum">
              <a:rPr kumimoji="1" lang="zh-TW" altLang="en-US" smtClean="0"/>
              <a:t>‹#›</a:t>
            </a:fld>
            <a:endParaRPr kumimoji="1" lang="zh-TW" altLang="en-US"/>
          </a:p>
        </p:txBody>
      </p:sp>
    </p:spTree>
    <p:extLst>
      <p:ext uri="{BB962C8B-B14F-4D97-AF65-F5344CB8AC3E}">
        <p14:creationId xmlns:p14="http://schemas.microsoft.com/office/powerpoint/2010/main" val="7369927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章節標題">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zh-TW" altLang="en-US"/>
              <a:t>按一下以編輯母片標題樣式</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按一下以編輯母片文字樣式</a:t>
            </a:r>
          </a:p>
        </p:txBody>
      </p:sp>
      <p:sp>
        <p:nvSpPr>
          <p:cNvPr id="4" name="Date Placeholder 3"/>
          <p:cNvSpPr>
            <a:spLocks noGrp="1"/>
          </p:cNvSpPr>
          <p:nvPr>
            <p:ph type="dt" sz="half" idx="10"/>
          </p:nvPr>
        </p:nvSpPr>
        <p:spPr>
          <a:xfrm>
            <a:off x="8593667" y="6272784"/>
            <a:ext cx="2644309" cy="365125"/>
          </a:xfrm>
        </p:spPr>
        <p:txBody>
          <a:bodyPr/>
          <a:lstStyle/>
          <a:p>
            <a:fld id="{FECFCE2B-B21A-D94E-83FA-8B59CB9B3E32}" type="datetime1">
              <a:rPr kumimoji="1" lang="zh-TW" altLang="en-US" smtClean="0"/>
              <a:t>2020/3/19</a:t>
            </a:fld>
            <a:endParaRPr kumimoji="1" lang="zh-TW" altLang="en-US"/>
          </a:p>
        </p:txBody>
      </p:sp>
      <p:sp>
        <p:nvSpPr>
          <p:cNvPr id="5" name="Footer Placeholder 4"/>
          <p:cNvSpPr>
            <a:spLocks noGrp="1"/>
          </p:cNvSpPr>
          <p:nvPr>
            <p:ph type="ftr" sz="quarter" idx="11"/>
          </p:nvPr>
        </p:nvSpPr>
        <p:spPr>
          <a:xfrm>
            <a:off x="2182708" y="6272784"/>
            <a:ext cx="6327648" cy="365125"/>
          </a:xfrm>
        </p:spPr>
        <p:txBody>
          <a:bodyPr/>
          <a:lstStyle/>
          <a:p>
            <a:r>
              <a:rPr kumimoji="1" lang="en-US" altLang="zh-TW"/>
              <a:t>2</a:t>
            </a:r>
            <a:endParaRPr kumimoji="1" lang="zh-TW" altLang="en-US"/>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2E9C8995-155E-4143-9C83-CE73EE704CF0}" type="slidenum">
              <a:rPr kumimoji="1" lang="zh-TW" altLang="en-US" smtClean="0"/>
              <a:t>‹#›</a:t>
            </a:fld>
            <a:endParaRPr kumimoji="1" lang="zh-TW" altLang="en-US"/>
          </a:p>
        </p:txBody>
      </p:sp>
    </p:spTree>
    <p:extLst>
      <p:ext uri="{BB962C8B-B14F-4D97-AF65-F5344CB8AC3E}">
        <p14:creationId xmlns:p14="http://schemas.microsoft.com/office/powerpoint/2010/main" val="38527363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Date Placeholder 4"/>
          <p:cNvSpPr>
            <a:spLocks noGrp="1"/>
          </p:cNvSpPr>
          <p:nvPr>
            <p:ph type="dt" sz="half" idx="10"/>
          </p:nvPr>
        </p:nvSpPr>
        <p:spPr/>
        <p:txBody>
          <a:bodyPr/>
          <a:lstStyle/>
          <a:p>
            <a:fld id="{DE6E0D0A-14D9-AD40-B0BA-1444E1ED5B61}" type="datetime1">
              <a:rPr kumimoji="1" lang="zh-TW" altLang="en-US" smtClean="0"/>
              <a:t>2020/3/19</a:t>
            </a:fld>
            <a:endParaRPr kumimoji="1" lang="zh-TW" altLang="en-US"/>
          </a:p>
        </p:txBody>
      </p:sp>
      <p:sp>
        <p:nvSpPr>
          <p:cNvPr id="6" name="Footer Placeholder 5"/>
          <p:cNvSpPr>
            <a:spLocks noGrp="1"/>
          </p:cNvSpPr>
          <p:nvPr>
            <p:ph type="ftr" sz="quarter" idx="11"/>
          </p:nvPr>
        </p:nvSpPr>
        <p:spPr/>
        <p:txBody>
          <a:bodyPr/>
          <a:lstStyle/>
          <a:p>
            <a:r>
              <a:rPr kumimoji="1" lang="en-US" altLang="zh-TW"/>
              <a:t>2</a:t>
            </a:r>
            <a:endParaRPr kumimoji="1" lang="zh-TW" altLang="en-US"/>
          </a:p>
        </p:txBody>
      </p:sp>
      <p:sp>
        <p:nvSpPr>
          <p:cNvPr id="7" name="Slide Number Placeholder 6"/>
          <p:cNvSpPr>
            <a:spLocks noGrp="1"/>
          </p:cNvSpPr>
          <p:nvPr>
            <p:ph type="sldNum" sz="quarter" idx="12"/>
          </p:nvPr>
        </p:nvSpPr>
        <p:spPr/>
        <p:txBody>
          <a:bodyPr/>
          <a:lstStyle/>
          <a:p>
            <a:fld id="{2E9C8995-155E-4143-9C83-CE73EE704CF0}" type="slidenum">
              <a:rPr kumimoji="1" lang="zh-TW" altLang="en-US" smtClean="0"/>
              <a:t>‹#›</a:t>
            </a:fld>
            <a:endParaRPr kumimoji="1" lang="zh-TW" altLang="en-US"/>
          </a:p>
        </p:txBody>
      </p:sp>
    </p:spTree>
    <p:extLst>
      <p:ext uri="{BB962C8B-B14F-4D97-AF65-F5344CB8AC3E}">
        <p14:creationId xmlns:p14="http://schemas.microsoft.com/office/powerpoint/2010/main" val="3836998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比較">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7" name="Date Placeholder 6"/>
          <p:cNvSpPr>
            <a:spLocks noGrp="1"/>
          </p:cNvSpPr>
          <p:nvPr>
            <p:ph type="dt" sz="half" idx="10"/>
          </p:nvPr>
        </p:nvSpPr>
        <p:spPr/>
        <p:txBody>
          <a:bodyPr/>
          <a:lstStyle/>
          <a:p>
            <a:fld id="{91CF2C31-2D8E-CB48-861B-4AF66C984441}" type="datetime1">
              <a:rPr kumimoji="1" lang="zh-TW" altLang="en-US" smtClean="0"/>
              <a:t>2020/3/19</a:t>
            </a:fld>
            <a:endParaRPr kumimoji="1" lang="zh-TW" altLang="en-US"/>
          </a:p>
        </p:txBody>
      </p:sp>
      <p:sp>
        <p:nvSpPr>
          <p:cNvPr id="8" name="Footer Placeholder 7"/>
          <p:cNvSpPr>
            <a:spLocks noGrp="1"/>
          </p:cNvSpPr>
          <p:nvPr>
            <p:ph type="ftr" sz="quarter" idx="11"/>
          </p:nvPr>
        </p:nvSpPr>
        <p:spPr/>
        <p:txBody>
          <a:bodyPr/>
          <a:lstStyle/>
          <a:p>
            <a:r>
              <a:rPr kumimoji="1" lang="en-US" altLang="zh-TW"/>
              <a:t>2</a:t>
            </a:r>
            <a:endParaRPr kumimoji="1" lang="zh-TW" altLang="en-US"/>
          </a:p>
        </p:txBody>
      </p:sp>
      <p:sp>
        <p:nvSpPr>
          <p:cNvPr id="9" name="Slide Number Placeholder 8"/>
          <p:cNvSpPr>
            <a:spLocks noGrp="1"/>
          </p:cNvSpPr>
          <p:nvPr>
            <p:ph type="sldNum" sz="quarter" idx="12"/>
          </p:nvPr>
        </p:nvSpPr>
        <p:spPr/>
        <p:txBody>
          <a:bodyPr/>
          <a:lstStyle/>
          <a:p>
            <a:fld id="{2E9C8995-155E-4143-9C83-CE73EE704CF0}" type="slidenum">
              <a:rPr kumimoji="1" lang="zh-TW" altLang="en-US" smtClean="0"/>
              <a:t>‹#›</a:t>
            </a:fld>
            <a:endParaRPr kumimoji="1" lang="zh-TW" altLang="en-US"/>
          </a:p>
        </p:txBody>
      </p:sp>
      <p:sp>
        <p:nvSpPr>
          <p:cNvPr id="10" name="Title 9"/>
          <p:cNvSpPr>
            <a:spLocks noGrp="1"/>
          </p:cNvSpPr>
          <p:nvPr>
            <p:ph type="title"/>
          </p:nvPr>
        </p:nvSpPr>
        <p:spPr/>
        <p:txBody>
          <a:bodyPr/>
          <a:lstStyle/>
          <a:p>
            <a:r>
              <a:rPr lang="zh-TW" altLang="en-US"/>
              <a:t>按一下以編輯母片標題樣式</a:t>
            </a:r>
            <a:endParaRPr lang="en-US" dirty="0"/>
          </a:p>
        </p:txBody>
      </p:sp>
    </p:spTree>
    <p:extLst>
      <p:ext uri="{BB962C8B-B14F-4D97-AF65-F5344CB8AC3E}">
        <p14:creationId xmlns:p14="http://schemas.microsoft.com/office/powerpoint/2010/main" val="28892025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只有標題">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5813B32-6870-7B43-9AB7-AE33A20E7006}" type="datetime1">
              <a:rPr kumimoji="1" lang="zh-TW" altLang="en-US" smtClean="0"/>
              <a:t>2020/3/19</a:t>
            </a:fld>
            <a:endParaRPr kumimoji="1" lang="zh-TW" altLang="en-US"/>
          </a:p>
        </p:txBody>
      </p:sp>
      <p:sp>
        <p:nvSpPr>
          <p:cNvPr id="4" name="Footer Placeholder 3"/>
          <p:cNvSpPr>
            <a:spLocks noGrp="1"/>
          </p:cNvSpPr>
          <p:nvPr>
            <p:ph type="ftr" sz="quarter" idx="11"/>
          </p:nvPr>
        </p:nvSpPr>
        <p:spPr/>
        <p:txBody>
          <a:bodyPr/>
          <a:lstStyle/>
          <a:p>
            <a:r>
              <a:rPr kumimoji="1" lang="en-US" altLang="zh-TW"/>
              <a:t>2</a:t>
            </a:r>
            <a:endParaRPr kumimoji="1" lang="zh-TW" altLang="en-US"/>
          </a:p>
        </p:txBody>
      </p:sp>
      <p:sp>
        <p:nvSpPr>
          <p:cNvPr id="5" name="Slide Number Placeholder 4"/>
          <p:cNvSpPr>
            <a:spLocks noGrp="1"/>
          </p:cNvSpPr>
          <p:nvPr>
            <p:ph type="sldNum" sz="quarter" idx="12"/>
          </p:nvPr>
        </p:nvSpPr>
        <p:spPr/>
        <p:txBody>
          <a:bodyPr/>
          <a:lstStyle/>
          <a:p>
            <a:fld id="{2E9C8995-155E-4143-9C83-CE73EE704CF0}" type="slidenum">
              <a:rPr kumimoji="1" lang="zh-TW" altLang="en-US" smtClean="0"/>
              <a:t>‹#›</a:t>
            </a:fld>
            <a:endParaRPr kumimoji="1" lang="zh-TW" altLang="en-US"/>
          </a:p>
        </p:txBody>
      </p:sp>
      <p:sp>
        <p:nvSpPr>
          <p:cNvPr id="6" name="Title 5"/>
          <p:cNvSpPr>
            <a:spLocks noGrp="1"/>
          </p:cNvSpPr>
          <p:nvPr>
            <p:ph type="title"/>
          </p:nvPr>
        </p:nvSpPr>
        <p:spPr/>
        <p:txBody>
          <a:bodyPr/>
          <a:lstStyle/>
          <a:p>
            <a:r>
              <a:rPr lang="zh-TW" altLang="en-US"/>
              <a:t>按一下以編輯母片標題樣式</a:t>
            </a:r>
            <a:endParaRPr lang="en-US"/>
          </a:p>
        </p:txBody>
      </p:sp>
    </p:spTree>
    <p:extLst>
      <p:ext uri="{BB962C8B-B14F-4D97-AF65-F5344CB8AC3E}">
        <p14:creationId xmlns:p14="http://schemas.microsoft.com/office/powerpoint/2010/main" val="15561306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2300513-E865-4648-988C-20DDDF981526}" type="datetime1">
              <a:rPr kumimoji="1" lang="zh-TW" altLang="en-US" smtClean="0"/>
              <a:t>2020/3/19</a:t>
            </a:fld>
            <a:endParaRPr kumimoji="1" lang="zh-TW" altLang="en-US"/>
          </a:p>
        </p:txBody>
      </p:sp>
      <p:sp>
        <p:nvSpPr>
          <p:cNvPr id="3" name="Footer Placeholder 2"/>
          <p:cNvSpPr>
            <a:spLocks noGrp="1"/>
          </p:cNvSpPr>
          <p:nvPr>
            <p:ph type="ftr" sz="quarter" idx="11"/>
          </p:nvPr>
        </p:nvSpPr>
        <p:spPr/>
        <p:txBody>
          <a:bodyPr/>
          <a:lstStyle/>
          <a:p>
            <a:r>
              <a:rPr kumimoji="1" lang="en-US" altLang="zh-TW"/>
              <a:t>2</a:t>
            </a:r>
            <a:endParaRPr kumimoji="1" lang="zh-TW" altLang="en-US"/>
          </a:p>
        </p:txBody>
      </p:sp>
      <p:sp>
        <p:nvSpPr>
          <p:cNvPr id="4" name="Slide Number Placeholder 3"/>
          <p:cNvSpPr>
            <a:spLocks noGrp="1"/>
          </p:cNvSpPr>
          <p:nvPr>
            <p:ph type="sldNum" sz="quarter" idx="12"/>
          </p:nvPr>
        </p:nvSpPr>
        <p:spPr/>
        <p:txBody>
          <a:bodyPr/>
          <a:lstStyle/>
          <a:p>
            <a:fld id="{2E9C8995-155E-4143-9C83-CE73EE704CF0}" type="slidenum">
              <a:rPr kumimoji="1" lang="zh-TW" altLang="en-US" smtClean="0"/>
              <a:t>‹#›</a:t>
            </a:fld>
            <a:endParaRPr kumimoji="1" lang="zh-TW" altLang="en-US"/>
          </a:p>
        </p:txBody>
      </p:sp>
    </p:spTree>
    <p:extLst>
      <p:ext uri="{BB962C8B-B14F-4D97-AF65-F5344CB8AC3E}">
        <p14:creationId xmlns:p14="http://schemas.microsoft.com/office/powerpoint/2010/main" val="16185900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含輔助字幕的內容">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zh-TW" altLang="en-US"/>
              <a:t>按一下以編輯母片標題樣式</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Date Placeholder 4"/>
          <p:cNvSpPr>
            <a:spLocks noGrp="1"/>
          </p:cNvSpPr>
          <p:nvPr>
            <p:ph type="dt" sz="half" idx="10"/>
          </p:nvPr>
        </p:nvSpPr>
        <p:spPr/>
        <p:txBody>
          <a:bodyPr/>
          <a:lstStyle/>
          <a:p>
            <a:fld id="{CE380F81-69B9-854C-95FC-8E46DEE2DD2B}" type="datetime1">
              <a:rPr kumimoji="1" lang="zh-TW" altLang="en-US" smtClean="0"/>
              <a:t>2020/3/19</a:t>
            </a:fld>
            <a:endParaRPr kumimoji="1" lang="zh-TW" altLang="en-US"/>
          </a:p>
        </p:txBody>
      </p:sp>
      <p:sp>
        <p:nvSpPr>
          <p:cNvPr id="6" name="Footer Placeholder 5"/>
          <p:cNvSpPr>
            <a:spLocks noGrp="1"/>
          </p:cNvSpPr>
          <p:nvPr>
            <p:ph type="ftr" sz="quarter" idx="11"/>
          </p:nvPr>
        </p:nvSpPr>
        <p:spPr/>
        <p:txBody>
          <a:bodyPr/>
          <a:lstStyle/>
          <a:p>
            <a:r>
              <a:rPr kumimoji="1" lang="en-US" altLang="zh-TW"/>
              <a:t>2</a:t>
            </a:r>
            <a:endParaRPr kumimoji="1" lang="zh-TW" altLang="en-US"/>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7" name="Slide Number Placeholder 6"/>
          <p:cNvSpPr>
            <a:spLocks noGrp="1"/>
          </p:cNvSpPr>
          <p:nvPr>
            <p:ph type="sldNum" sz="quarter" idx="12"/>
          </p:nvPr>
        </p:nvSpPr>
        <p:spPr/>
        <p:txBody>
          <a:bodyPr/>
          <a:lstStyle/>
          <a:p>
            <a:fld id="{2E9C8995-155E-4143-9C83-CE73EE704CF0}" type="slidenum">
              <a:rPr kumimoji="1" lang="zh-TW" altLang="en-US" smtClean="0"/>
              <a:t>‹#›</a:t>
            </a:fld>
            <a:endParaRPr kumimoji="1" lang="zh-TW" altLang="en-US"/>
          </a:p>
        </p:txBody>
      </p:sp>
    </p:spTree>
    <p:extLst>
      <p:ext uri="{BB962C8B-B14F-4D97-AF65-F5344CB8AC3E}">
        <p14:creationId xmlns:p14="http://schemas.microsoft.com/office/powerpoint/2010/main" val="28790084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含輔助字幕的圖片">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zh-TW" altLang="en-US"/>
              <a:t>按一下以編輯母片標題樣式</a:t>
            </a:r>
            <a:endParaRPr lang="en-US" dirty="0"/>
          </a:p>
        </p:txBody>
      </p:sp>
      <p:sp>
        <p:nvSpPr>
          <p:cNvPr id="3" name="Picture Placeholder 2"/>
          <p:cNvSpPr>
            <a:spLocks noGrp="1"/>
          </p:cNvSpPr>
          <p:nvPr>
            <p:ph type="pic" idx="1"/>
          </p:nvPr>
        </p:nvSpPr>
        <p:spPr>
          <a:xfrm>
            <a:off x="0" y="0"/>
            <a:ext cx="8303740" cy="6858000"/>
          </a:xfrm>
          <a:solidFill>
            <a:schemeClr val="tx2">
              <a:lumMod val="20000"/>
              <a:lumOff val="80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a:t>按一下圖示以新增圖片</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Date Placeholder 4"/>
          <p:cNvSpPr>
            <a:spLocks noGrp="1"/>
          </p:cNvSpPr>
          <p:nvPr>
            <p:ph type="dt" sz="half" idx="10"/>
          </p:nvPr>
        </p:nvSpPr>
        <p:spPr/>
        <p:txBody>
          <a:bodyPr/>
          <a:lstStyle/>
          <a:p>
            <a:fld id="{684FBB6B-C9AE-CB4E-993D-BFF7BFCD4ABF}" type="datetime1">
              <a:rPr kumimoji="1" lang="zh-TW" altLang="en-US" smtClean="0"/>
              <a:t>2020/3/19</a:t>
            </a:fld>
            <a:endParaRPr kumimoji="1" lang="zh-TW" altLang="en-US"/>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7" name="Slide Number Placeholder 6"/>
          <p:cNvSpPr>
            <a:spLocks noGrp="1"/>
          </p:cNvSpPr>
          <p:nvPr>
            <p:ph type="sldNum" sz="quarter" idx="12"/>
          </p:nvPr>
        </p:nvSpPr>
        <p:spPr/>
        <p:txBody>
          <a:bodyPr/>
          <a:lstStyle/>
          <a:p>
            <a:fld id="{2E9C8995-155E-4143-9C83-CE73EE704CF0}" type="slidenum">
              <a:rPr kumimoji="1" lang="zh-TW" altLang="en-US" smtClean="0"/>
              <a:t>‹#›</a:t>
            </a:fld>
            <a:endParaRPr kumimoji="1" lang="zh-TW" altLang="en-US"/>
          </a:p>
        </p:txBody>
      </p:sp>
    </p:spTree>
    <p:extLst>
      <p:ext uri="{BB962C8B-B14F-4D97-AF65-F5344CB8AC3E}">
        <p14:creationId xmlns:p14="http://schemas.microsoft.com/office/powerpoint/2010/main" val="16428614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zh-TW" altLang="en-US"/>
              <a:t>按一下以編輯母片標題樣式</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9C7435F9-734F-E545-9602-1258AD7F027A}" type="datetime1">
              <a:rPr kumimoji="1" lang="zh-TW" altLang="en-US" smtClean="0"/>
              <a:t>2020/3/19</a:t>
            </a:fld>
            <a:endParaRPr kumimoji="1" lang="zh-TW" altLang="en-US"/>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r>
              <a:rPr kumimoji="1" lang="en-US" altLang="zh-TW"/>
              <a:t>2</a:t>
            </a:r>
            <a:endParaRPr kumimoji="1" lang="zh-TW" altLang="en-US"/>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2E9C8995-155E-4143-9C83-CE73EE704CF0}" type="slidenum">
              <a:rPr kumimoji="1" lang="zh-TW" altLang="en-US" smtClean="0"/>
              <a:t>‹#›</a:t>
            </a:fld>
            <a:endParaRPr kumimoji="1" lang="zh-TW" altLang="en-US"/>
          </a:p>
        </p:txBody>
      </p:sp>
    </p:spTree>
    <p:extLst>
      <p:ext uri="{BB962C8B-B14F-4D97-AF65-F5344CB8AC3E}">
        <p14:creationId xmlns:p14="http://schemas.microsoft.com/office/powerpoint/2010/main" val="4145201115"/>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hf hdr="0" ftr="0" dt="0"/>
  <p:txStyles>
    <p:titleStyle>
      <a:lvl1pPr algn="l" defTabSz="914400" rtl="0" eaLnBrk="1" latinLnBrk="0" hangingPunct="1">
        <a:lnSpc>
          <a:spcPct val="90000"/>
        </a:lnSpc>
        <a:spcBef>
          <a:spcPct val="0"/>
        </a:spcBef>
        <a:buNone/>
        <a:defRPr sz="540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en.wikipedia.org/wiki/General-purpose_computer" TargetMode="External"/><Relationship Id="rId2" Type="http://schemas.openxmlformats.org/officeDocument/2006/relationships/hyperlink" Target="https://en.wikipedia.org/wiki/Television_standards_conversion"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hyperlink" Target="https://en.wikipedia.org/wiki/Discrete_cosine_transform" TargetMode="External"/><Relationship Id="rId7" Type="http://schemas.openxmlformats.org/officeDocument/2006/relationships/hyperlink" Target="https://en.wikipedia.org/wiki/Joint_Photographic_Experts_Group" TargetMode="External"/><Relationship Id="rId2" Type="http://schemas.openxmlformats.org/officeDocument/2006/relationships/hyperlink" Target="https://en.wikipedia.org/wiki/Image_compression" TargetMode="External"/><Relationship Id="rId1" Type="http://schemas.openxmlformats.org/officeDocument/2006/relationships/slideLayout" Target="../slideLayouts/slideLayout2.xml"/><Relationship Id="rId6" Type="http://schemas.openxmlformats.org/officeDocument/2006/relationships/hyperlink" Target="https://en.wikipedia.org/wiki/JPEG" TargetMode="External"/><Relationship Id="rId5" Type="http://schemas.openxmlformats.org/officeDocument/2006/relationships/hyperlink" Target="https://en.wikipedia.org/wiki/N._Ahmed" TargetMode="External"/><Relationship Id="rId4" Type="http://schemas.openxmlformats.org/officeDocument/2006/relationships/hyperlink" Target="https://en.wikipedia.org/wiki/Lossy_compression" TargetMode="External"/></Relationships>
</file>

<file path=ppt/slides/_rels/slide15.xml.rels><?xml version="1.0" encoding="UTF-8" standalone="yes"?>
<Relationships xmlns="http://schemas.openxmlformats.org/package/2006/relationships"><Relationship Id="rId3" Type="http://schemas.openxmlformats.org/officeDocument/2006/relationships/hyperlink" Target="https://en.wikipedia.org/wiki/Internet" TargetMode="External"/><Relationship Id="rId2" Type="http://schemas.openxmlformats.org/officeDocument/2006/relationships/hyperlink" Target="https://en.wikipedia.org/wiki/Image_file_format" TargetMode="External"/><Relationship Id="rId1" Type="http://schemas.openxmlformats.org/officeDocument/2006/relationships/slideLayout" Target="../slideLayouts/slideLayout2.xml"/><Relationship Id="rId5" Type="http://schemas.openxmlformats.org/officeDocument/2006/relationships/hyperlink" Target="https://en.wikipedia.org/wiki/Digital_photo" TargetMode="External"/><Relationship Id="rId4" Type="http://schemas.openxmlformats.org/officeDocument/2006/relationships/hyperlink" Target="https://en.wikipedia.org/wiki/Digital_images" TargetMode="External"/></Relationships>
</file>

<file path=ppt/slides/_rels/slide16.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hyperlink" Target="https://en.wikipedia.org/wiki/MOS_technology" TargetMode="External"/><Relationship Id="rId7" Type="http://schemas.openxmlformats.org/officeDocument/2006/relationships/hyperlink" Target="https://en.wikipedia.org/wiki/Digital_signal_processor" TargetMode="External"/><Relationship Id="rId2" Type="http://schemas.openxmlformats.org/officeDocument/2006/relationships/hyperlink" Target="https://en.wikipedia.org/wiki/Signal_processing" TargetMode="External"/><Relationship Id="rId1" Type="http://schemas.openxmlformats.org/officeDocument/2006/relationships/slideLayout" Target="../slideLayouts/slideLayout2.xml"/><Relationship Id="rId6" Type="http://schemas.openxmlformats.org/officeDocument/2006/relationships/hyperlink" Target="https://en.wikipedia.org/wiki/Microcontrollers" TargetMode="External"/><Relationship Id="rId5" Type="http://schemas.openxmlformats.org/officeDocument/2006/relationships/hyperlink" Target="https://en.wikipedia.org/wiki/Microprocessors" TargetMode="External"/><Relationship Id="rId4" Type="http://schemas.openxmlformats.org/officeDocument/2006/relationships/hyperlink" Target="https://en.wikipedia.org/wiki/MOS_integrated_circuit" TargetMode="External"/></Relationships>
</file>

<file path=ppt/slides/_rels/slide17.xml.rels><?xml version="1.0" encoding="UTF-8" standalone="yes"?>
<Relationships xmlns="http://schemas.openxmlformats.org/package/2006/relationships"><Relationship Id="rId8" Type="http://schemas.openxmlformats.org/officeDocument/2006/relationships/hyperlink" Target="https://en.wikipedia.org/wiki/Signaling" TargetMode="External"/><Relationship Id="rId13" Type="http://schemas.openxmlformats.org/officeDocument/2006/relationships/image" Target="../media/image8.png"/><Relationship Id="rId3" Type="http://schemas.openxmlformats.org/officeDocument/2006/relationships/hyperlink" Target="https://en.wikipedia.org/wiki/Image_compression" TargetMode="External"/><Relationship Id="rId7" Type="http://schemas.openxmlformats.org/officeDocument/2006/relationships/hyperlink" Target="https://en.wikipedia.org/wiki/Multiplexing" TargetMode="External"/><Relationship Id="rId12" Type="http://schemas.openxmlformats.org/officeDocument/2006/relationships/hyperlink" Target="https://en.wikipedia.org/wiki/YUV411" TargetMode="External"/><Relationship Id="rId2" Type="http://schemas.openxmlformats.org/officeDocument/2006/relationships/hyperlink" Target="https://en.wikipedia.org/wiki/Discrete_cosine_transform" TargetMode="External"/><Relationship Id="rId1" Type="http://schemas.openxmlformats.org/officeDocument/2006/relationships/slideLayout" Target="../slideLayouts/slideLayout2.xml"/><Relationship Id="rId6" Type="http://schemas.openxmlformats.org/officeDocument/2006/relationships/hyperlink" Target="https://en.wikipedia.org/wiki/Audio_coding" TargetMode="External"/><Relationship Id="rId11" Type="http://schemas.openxmlformats.org/officeDocument/2006/relationships/hyperlink" Target="https://en.wikipedia.org/wiki/YUV444" TargetMode="External"/><Relationship Id="rId5" Type="http://schemas.openxmlformats.org/officeDocument/2006/relationships/hyperlink" Target="https://en.wikipedia.org/wiki/Video_coding" TargetMode="External"/><Relationship Id="rId10" Type="http://schemas.openxmlformats.org/officeDocument/2006/relationships/hyperlink" Target="https://en.wikipedia.org/wiki/Luminance" TargetMode="External"/><Relationship Id="rId4" Type="http://schemas.openxmlformats.org/officeDocument/2006/relationships/hyperlink" Target="https://en.wikipedia.org/wiki/Encoding" TargetMode="External"/><Relationship Id="rId9" Type="http://schemas.openxmlformats.org/officeDocument/2006/relationships/hyperlink" Target="https://en.wikipedia.org/wiki/Analog-to-digital_conversion" TargetMode="External"/></Relationships>
</file>

<file path=ppt/slides/_rels/slide18.xml.rels><?xml version="1.0" encoding="UTF-8" standalone="yes"?>
<Relationships xmlns="http://schemas.openxmlformats.org/package/2006/relationships"><Relationship Id="rId8" Type="http://schemas.openxmlformats.org/officeDocument/2006/relationships/hyperlink" Target="https://en.wikipedia.org/wiki/YIQ" TargetMode="External"/><Relationship Id="rId3" Type="http://schemas.openxmlformats.org/officeDocument/2006/relationships/hyperlink" Target="https://en.wikipedia.org/wiki/Motion_compensation" TargetMode="External"/><Relationship Id="rId7" Type="http://schemas.openxmlformats.org/officeDocument/2006/relationships/hyperlink" Target="https://en.wikipedia.org/wiki/Motion_vector" TargetMode="External"/><Relationship Id="rId12" Type="http://schemas.openxmlformats.org/officeDocument/2006/relationships/image" Target="../media/image8.png"/><Relationship Id="rId2" Type="http://schemas.openxmlformats.org/officeDocument/2006/relationships/hyperlink" Target="https://en.wikipedia.org/wiki/Motion_estimation" TargetMode="External"/><Relationship Id="rId1" Type="http://schemas.openxmlformats.org/officeDocument/2006/relationships/slideLayout" Target="../slideLayouts/slideLayout2.xml"/><Relationship Id="rId6" Type="http://schemas.openxmlformats.org/officeDocument/2006/relationships/hyperlink" Target="https://en.wikipedia.org/wiki/Entropy_encoding" TargetMode="External"/><Relationship Id="rId11" Type="http://schemas.openxmlformats.org/officeDocument/2006/relationships/hyperlink" Target="https://en.wikipedia.org/wiki/High-definition_television" TargetMode="External"/><Relationship Id="rId5" Type="http://schemas.openxmlformats.org/officeDocument/2006/relationships/hyperlink" Target="https://en.wikipedia.org/wiki/Quantization_(signal_processing)" TargetMode="External"/><Relationship Id="rId10" Type="http://schemas.openxmlformats.org/officeDocument/2006/relationships/hyperlink" Target="https://en.wikipedia.org/wiki/RGB" TargetMode="External"/><Relationship Id="rId4" Type="http://schemas.openxmlformats.org/officeDocument/2006/relationships/hyperlink" Target="https://en.wikipedia.org/wiki/Inter-frame" TargetMode="External"/><Relationship Id="rId9" Type="http://schemas.openxmlformats.org/officeDocument/2006/relationships/hyperlink" Target="https://en.wikipedia.org/wiki/YUV" TargetMode="Externa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en.wikipedia.org/wiki/Space_Foundation" TargetMode="External"/><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hyperlink" Target="https://en.wikipedia.org/wiki/Feature_extraction" TargetMode="External"/><Relationship Id="rId7" Type="http://schemas.openxmlformats.org/officeDocument/2006/relationships/image" Target="../media/image11.png"/><Relationship Id="rId2" Type="http://schemas.openxmlformats.org/officeDocument/2006/relationships/hyperlink" Target="https://en.wikipedia.org/wiki/Statistical_classification" TargetMode="External"/><Relationship Id="rId1" Type="http://schemas.openxmlformats.org/officeDocument/2006/relationships/slideLayout" Target="../slideLayouts/slideLayout2.xml"/><Relationship Id="rId6" Type="http://schemas.openxmlformats.org/officeDocument/2006/relationships/hyperlink" Target="https://en.wikipedia.org/wiki/Graphical_projection" TargetMode="External"/><Relationship Id="rId5" Type="http://schemas.openxmlformats.org/officeDocument/2006/relationships/hyperlink" Target="https://en.wikipedia.org/wiki/Pattern_recognition" TargetMode="External"/><Relationship Id="rId4" Type="http://schemas.openxmlformats.org/officeDocument/2006/relationships/hyperlink" Target="https://en.wikipedia.org/wiki/Multi-scale_signal_analysis" TargetMode="External"/></Relationships>
</file>

<file path=ppt/slides/_rels/slide23.xml.rels><?xml version="1.0" encoding="UTF-8" standalone="yes"?>
<Relationships xmlns="http://schemas.openxmlformats.org/package/2006/relationships"><Relationship Id="rId8" Type="http://schemas.openxmlformats.org/officeDocument/2006/relationships/hyperlink" Target="https://en.wikipedia.org/wiki/Independent_component_analysis" TargetMode="External"/><Relationship Id="rId13" Type="http://schemas.openxmlformats.org/officeDocument/2006/relationships/hyperlink" Target="https://en.wikipedia.org/wiki/Point_feature_matching" TargetMode="External"/><Relationship Id="rId3" Type="http://schemas.microsoft.com/office/2007/relationships/hdphoto" Target="../media/hdphoto4.wdp"/><Relationship Id="rId7" Type="http://schemas.openxmlformats.org/officeDocument/2006/relationships/hyperlink" Target="https://en.wikipedia.org/wiki/Image_restoration" TargetMode="External"/><Relationship Id="rId12" Type="http://schemas.openxmlformats.org/officeDocument/2006/relationships/hyperlink" Target="https://en.wikipedia.org/wiki/Pixelation" TargetMode="External"/><Relationship Id="rId2" Type="http://schemas.openxmlformats.org/officeDocument/2006/relationships/image" Target="../media/image12.png"/><Relationship Id="rId16" Type="http://schemas.openxmlformats.org/officeDocument/2006/relationships/hyperlink" Target="https://en.wikipedia.org/wiki/Wavelet" TargetMode="External"/><Relationship Id="rId1" Type="http://schemas.openxmlformats.org/officeDocument/2006/relationships/slideLayout" Target="../slideLayouts/slideLayout2.xml"/><Relationship Id="rId6" Type="http://schemas.openxmlformats.org/officeDocument/2006/relationships/hyperlink" Target="https://en.wikipedia.org/wiki/Image_editing" TargetMode="External"/><Relationship Id="rId11" Type="http://schemas.openxmlformats.org/officeDocument/2006/relationships/hyperlink" Target="https://en.wikipedia.org/wiki/Partial_differential_equations" TargetMode="External"/><Relationship Id="rId5" Type="http://schemas.openxmlformats.org/officeDocument/2006/relationships/hyperlink" Target="https://en.wikipedia.org/wiki/Hidden_Markov_model" TargetMode="External"/><Relationship Id="rId15" Type="http://schemas.openxmlformats.org/officeDocument/2006/relationships/hyperlink" Target="https://en.wikipedia.org/wiki/Self-organizing_map" TargetMode="External"/><Relationship Id="rId10" Type="http://schemas.openxmlformats.org/officeDocument/2006/relationships/hyperlink" Target="https://en.wikipedia.org/wiki/Artificial_neural_networks" TargetMode="External"/><Relationship Id="rId4" Type="http://schemas.openxmlformats.org/officeDocument/2006/relationships/hyperlink" Target="https://en.wikipedia.org/wiki/Anisotropic_diffusion" TargetMode="External"/><Relationship Id="rId9" Type="http://schemas.openxmlformats.org/officeDocument/2006/relationships/hyperlink" Target="https://en.wikipedia.org/wiki/Linear_filter" TargetMode="External"/><Relationship Id="rId14" Type="http://schemas.openxmlformats.org/officeDocument/2006/relationships/hyperlink" Target="https://en.wikipedia.org/wiki/Principal_components_analysis" TargetMode="External"/></Relationships>
</file>

<file path=ppt/slides/_rels/slide24.xml.rels><?xml version="1.0" encoding="UTF-8" standalone="yes"?>
<Relationships xmlns="http://schemas.openxmlformats.org/package/2006/relationships"><Relationship Id="rId8" Type="http://schemas.openxmlformats.org/officeDocument/2006/relationships/hyperlink" Target="https://en.wikipedia.org/wiki/Pattern_recognition" TargetMode="External"/><Relationship Id="rId3" Type="http://schemas.openxmlformats.org/officeDocument/2006/relationships/hyperlink" Target="https://en.wikipedia.org/wiki/Statistics" TargetMode="External"/><Relationship Id="rId7" Type="http://schemas.openxmlformats.org/officeDocument/2006/relationships/hyperlink" Target="https://en.wikipedia.org/wiki/Spam_filtering" TargetMode="External"/><Relationship Id="rId2" Type="http://schemas.openxmlformats.org/officeDocument/2006/relationships/hyperlink" Target="https://en.wikipedia.org/wiki/Machine_learning" TargetMode="External"/><Relationship Id="rId1" Type="http://schemas.openxmlformats.org/officeDocument/2006/relationships/slideLayout" Target="../slideLayouts/slideLayout2.xml"/><Relationship Id="rId6" Type="http://schemas.openxmlformats.org/officeDocument/2006/relationships/hyperlink" Target="https://en.wikipedia.org/wiki/Training_set" TargetMode="External"/><Relationship Id="rId5" Type="http://schemas.openxmlformats.org/officeDocument/2006/relationships/hyperlink" Target="https://en.wikipedia.org/wiki/Observation" TargetMode="External"/><Relationship Id="rId4" Type="http://schemas.openxmlformats.org/officeDocument/2006/relationships/hyperlink" Target="https://en.wikipedia.org/wiki/Categorical_data" TargetMode="External"/></Relationships>
</file>

<file path=ppt/slides/_rels/slide25.xml.rels><?xml version="1.0" encoding="UTF-8" standalone="yes"?>
<Relationships xmlns="http://schemas.openxmlformats.org/package/2006/relationships"><Relationship Id="rId3" Type="http://schemas.openxmlformats.org/officeDocument/2006/relationships/hyperlink" Target="https://en.wikipedia.org/wiki/Unsupervised_learning" TargetMode="External"/><Relationship Id="rId2" Type="http://schemas.openxmlformats.org/officeDocument/2006/relationships/hyperlink" Target="https://en.wikipedia.org/wiki/Supervised_learning" TargetMode="External"/><Relationship Id="rId1" Type="http://schemas.openxmlformats.org/officeDocument/2006/relationships/slideLayout" Target="../slideLayouts/slideLayout2.xml"/><Relationship Id="rId5" Type="http://schemas.openxmlformats.org/officeDocument/2006/relationships/hyperlink" Target="https://en.wikipedia.org/wiki/Distance" TargetMode="External"/><Relationship Id="rId4" Type="http://schemas.openxmlformats.org/officeDocument/2006/relationships/hyperlink" Target="https://en.wikipedia.org/wiki/Cluster_analysis" TargetMode="External"/></Relationships>
</file>

<file path=ppt/slides/_rels/slide26.xml.rels><?xml version="1.0" encoding="UTF-8" standalone="yes"?>
<Relationships xmlns="http://schemas.openxmlformats.org/package/2006/relationships"><Relationship Id="rId8" Type="http://schemas.openxmlformats.org/officeDocument/2006/relationships/hyperlink" Target="https://en.wikipedia.org/wiki/Real_number" TargetMode="External"/><Relationship Id="rId3" Type="http://schemas.openxmlformats.org/officeDocument/2006/relationships/hyperlink" Target="https://en.wikipedia.org/wiki/Categorical_data" TargetMode="External"/><Relationship Id="rId7" Type="http://schemas.openxmlformats.org/officeDocument/2006/relationships/hyperlink" Target="https://en.wikipedia.org/wiki/Email" TargetMode="External"/><Relationship Id="rId2" Type="http://schemas.openxmlformats.org/officeDocument/2006/relationships/hyperlink" Target="https://en.wikipedia.org/wiki/Explanatory_variables" TargetMode="External"/><Relationship Id="rId1" Type="http://schemas.openxmlformats.org/officeDocument/2006/relationships/slideLayout" Target="../slideLayouts/slideLayout2.xml"/><Relationship Id="rId6" Type="http://schemas.openxmlformats.org/officeDocument/2006/relationships/hyperlink" Target="https://en.wikipedia.org/wiki/Integer" TargetMode="External"/><Relationship Id="rId11" Type="http://schemas.openxmlformats.org/officeDocument/2006/relationships/hyperlink" Target="https://en.wikipedia.org/wiki/Metric_(mathematics)" TargetMode="External"/><Relationship Id="rId5" Type="http://schemas.openxmlformats.org/officeDocument/2006/relationships/hyperlink" Target="https://en.wikipedia.org/wiki/Ordinal_data" TargetMode="External"/><Relationship Id="rId10" Type="http://schemas.openxmlformats.org/officeDocument/2006/relationships/hyperlink" Target="https://en.wikipedia.org/wiki/Similarity_function" TargetMode="External"/><Relationship Id="rId4" Type="http://schemas.openxmlformats.org/officeDocument/2006/relationships/hyperlink" Target="https://en.wikipedia.org/wiki/Blood_type" TargetMode="External"/><Relationship Id="rId9" Type="http://schemas.openxmlformats.org/officeDocument/2006/relationships/hyperlink" Target="https://en.wikipedia.org/wiki/Blood_pressure" TargetMode="External"/></Relationships>
</file>

<file path=ppt/slides/_rels/slide27.xml.rels><?xml version="1.0" encoding="UTF-8" standalone="yes"?>
<Relationships xmlns="http://schemas.openxmlformats.org/package/2006/relationships"><Relationship Id="rId3" Type="http://schemas.openxmlformats.org/officeDocument/2006/relationships/hyperlink" Target="https://en.wikipedia.org/wiki/Function_(mathematics)" TargetMode="External"/><Relationship Id="rId2" Type="http://schemas.openxmlformats.org/officeDocument/2006/relationships/hyperlink" Target="https://en.wikipedia.org/wiki/Algorithm"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s://en.wikipedia.org/wiki/Logistic_regression" TargetMode="External"/><Relationship Id="rId2" Type="http://schemas.openxmlformats.org/officeDocument/2006/relationships/hyperlink" Target="https://en.wikipedia.org/wiki/Statistics" TargetMode="External"/><Relationship Id="rId1" Type="http://schemas.openxmlformats.org/officeDocument/2006/relationships/slideLayout" Target="../slideLayouts/slideLayout2.xml"/><Relationship Id="rId6" Type="http://schemas.openxmlformats.org/officeDocument/2006/relationships/hyperlink" Target="https://en.wikipedia.org/wiki/Dependent_variable" TargetMode="External"/><Relationship Id="rId5" Type="http://schemas.openxmlformats.org/officeDocument/2006/relationships/hyperlink" Target="https://en.wikipedia.org/wiki/Independent_variable" TargetMode="External"/><Relationship Id="rId4" Type="http://schemas.openxmlformats.org/officeDocument/2006/relationships/hyperlink" Target="https://en.wikipedia.org/wiki/Explanatory_variable" TargetMode="External"/></Relationships>
</file>

<file path=ppt/slides/_rels/slide29.xml.rels><?xml version="1.0" encoding="UTF-8" standalone="yes"?>
<Relationships xmlns="http://schemas.openxmlformats.org/package/2006/relationships"><Relationship Id="rId3" Type="http://schemas.openxmlformats.org/officeDocument/2006/relationships/hyperlink" Target="https://en.wikipedia.org/wiki/Feature_vector" TargetMode="External"/><Relationship Id="rId2" Type="http://schemas.openxmlformats.org/officeDocument/2006/relationships/hyperlink" Target="https://en.wikipedia.org/wiki/Machine_learning" TargetMode="External"/><Relationship Id="rId1" Type="http://schemas.openxmlformats.org/officeDocument/2006/relationships/slideLayout" Target="../slideLayouts/slideLayout2.xml"/><Relationship Id="rId6" Type="http://schemas.openxmlformats.org/officeDocument/2006/relationships/hyperlink" Target="https://en.wikipedia.org/wiki/Unsupervised_learning" TargetMode="External"/><Relationship Id="rId5" Type="http://schemas.openxmlformats.org/officeDocument/2006/relationships/hyperlink" Target="https://en.wikipedia.org/wiki/Cluster_analysis" TargetMode="External"/><Relationship Id="rId4" Type="http://schemas.openxmlformats.org/officeDocument/2006/relationships/hyperlink" Target="https://en.wikipedia.org/wiki/Community_ecology"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en.wikipedia.org/wiki/Pattern_recognition" TargetMode="External"/><Relationship Id="rId7" Type="http://schemas.openxmlformats.org/officeDocument/2006/relationships/image" Target="../media/image13.png"/><Relationship Id="rId2" Type="http://schemas.openxmlformats.org/officeDocument/2006/relationships/hyperlink" Target="https://en.wikipedia.org/wiki/Machine_learning" TargetMode="External"/><Relationship Id="rId1" Type="http://schemas.openxmlformats.org/officeDocument/2006/relationships/slideLayout" Target="../slideLayouts/slideLayout2.xml"/><Relationship Id="rId6" Type="http://schemas.openxmlformats.org/officeDocument/2006/relationships/hyperlink" Target="https://en.wikipedia.org/wiki/Dimensionality_reduction" TargetMode="External"/><Relationship Id="rId5" Type="http://schemas.openxmlformats.org/officeDocument/2006/relationships/hyperlink" Target="https://en.wikipedia.org/wiki/Feature_(machine_learning)" TargetMode="External"/><Relationship Id="rId4" Type="http://schemas.openxmlformats.org/officeDocument/2006/relationships/hyperlink" Target="https://en.wikipedia.org/wiki/Image_processing" TargetMode="External"/></Relationships>
</file>

<file path=ppt/slides/_rels/slide31.xml.rels><?xml version="1.0" encoding="UTF-8" standalone="yes"?>
<Relationships xmlns="http://schemas.openxmlformats.org/package/2006/relationships"><Relationship Id="rId3" Type="http://schemas.openxmlformats.org/officeDocument/2006/relationships/hyperlink" Target="https://en.wikipedia.org/wiki/Raster_image" TargetMode="External"/><Relationship Id="rId2" Type="http://schemas.openxmlformats.org/officeDocument/2006/relationships/hyperlink" Target="https://en.wikipedia.org/wiki/Algorithm" TargetMode="Externa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hyperlink" Target="https://en.wikipedia.org/wiki/Feature_vector" TargetMode="External"/><Relationship Id="rId4" Type="http://schemas.openxmlformats.org/officeDocument/2006/relationships/hyperlink" Target="https://en.wikipedia.org/wiki/Feature_(machine_learning)"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s://en.wikipedia.org/wiki/Feature_selection"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https://en.wikipedia.org/wiki/Electrical_engineering" TargetMode="External"/><Relationship Id="rId7" Type="http://schemas.openxmlformats.org/officeDocument/2006/relationships/image" Target="../media/image14.png"/><Relationship Id="rId2" Type="http://schemas.openxmlformats.org/officeDocument/2006/relationships/hyperlink" Target="https://en.wikipedia.org/wiki/Signal_processing" TargetMode="External"/><Relationship Id="rId1" Type="http://schemas.openxmlformats.org/officeDocument/2006/relationships/slideLayout" Target="../slideLayouts/slideLayout2.xml"/><Relationship Id="rId6" Type="http://schemas.openxmlformats.org/officeDocument/2006/relationships/hyperlink" Target="https://en.wikipedia.org/wiki/Image_processing" TargetMode="External"/><Relationship Id="rId5" Type="http://schemas.openxmlformats.org/officeDocument/2006/relationships/hyperlink" Target="https://en.wikipedia.org/wiki/Audio_signal_processing" TargetMode="External"/><Relationship Id="rId4" Type="http://schemas.openxmlformats.org/officeDocument/2006/relationships/hyperlink" Target="https://en.wikipedia.org/wiki/Signal" TargetMode="External"/></Relationships>
</file>

<file path=ppt/slides/_rels/slide34.xml.rels><?xml version="1.0" encoding="UTF-8" standalone="yes"?>
<Relationships xmlns="http://schemas.openxmlformats.org/package/2006/relationships"><Relationship Id="rId8" Type="http://schemas.openxmlformats.org/officeDocument/2006/relationships/hyperlink" Target="https://en.wikipedia.org/wiki/Knowledge_discovery_in_databases" TargetMode="External"/><Relationship Id="rId3" Type="http://schemas.microsoft.com/office/2007/relationships/hdphoto" Target="../media/hdphoto5.wdp"/><Relationship Id="rId7" Type="http://schemas.openxmlformats.org/officeDocument/2006/relationships/hyperlink" Target="https://en.wikipedia.org/wiki/Data_mining" TargetMode="External"/><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hyperlink" Target="https://en.wikipedia.org/wiki/Machine_learning" TargetMode="External"/><Relationship Id="rId5" Type="http://schemas.openxmlformats.org/officeDocument/2006/relationships/hyperlink" Target="https://en.wikipedia.org/wiki/Artificial_intelligence" TargetMode="External"/><Relationship Id="rId10" Type="http://schemas.openxmlformats.org/officeDocument/2006/relationships/hyperlink" Target="https://en.wikipedia.org/wiki/Symbolic_artificial_intelligence" TargetMode="External"/><Relationship Id="rId4" Type="http://schemas.openxmlformats.org/officeDocument/2006/relationships/hyperlink" Target="https://en.wikipedia.org/wiki/Data" TargetMode="External"/><Relationship Id="rId9" Type="http://schemas.openxmlformats.org/officeDocument/2006/relationships/hyperlink" Target="https://en.wikipedia.org/wiki/Heuristic" TargetMode="External"/></Relationships>
</file>

<file path=ppt/slides/_rels/slide35.xml.rels><?xml version="1.0" encoding="UTF-8" standalone="yes"?>
<Relationships xmlns="http://schemas.openxmlformats.org/package/2006/relationships"><Relationship Id="rId3" Type="http://schemas.openxmlformats.org/officeDocument/2006/relationships/hyperlink" Target="https://en.wikipedia.org/wiki/Bitplanes" TargetMode="External"/><Relationship Id="rId2" Type="http://schemas.openxmlformats.org/officeDocument/2006/relationships/hyperlink" Target="https://en.wikipedia.org/wiki/Planar_(computer_graphics)" TargetMode="Externa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hyperlink" Target="https://en.wikipedia.org/wiki/Technical_drawing" TargetMode="External"/></Relationships>
</file>

<file path=ppt/slides/_rels/slide36.xml.rels><?xml version="1.0" encoding="UTF-8" standalone="yes"?>
<Relationships xmlns="http://schemas.openxmlformats.org/package/2006/relationships"><Relationship Id="rId3" Type="http://schemas.openxmlformats.org/officeDocument/2006/relationships/hyperlink" Target="https://en.wikipedia.org/wiki/Image_processing" TargetMode="Externa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hyperlink" Target="https://en.wikipedia.org/wiki/Image_noise" TargetMode="External"/><Relationship Id="rId4" Type="http://schemas.openxmlformats.org/officeDocument/2006/relationships/hyperlink" Target="https://en.wikipedia.org/wiki/Computer_vision" TargetMode="External"/></Relationships>
</file>

<file path=ppt/slides/_rels/slide37.xml.rels><?xml version="1.0" encoding="UTF-8" standalone="yes"?>
<Relationships xmlns="http://schemas.openxmlformats.org/package/2006/relationships"><Relationship Id="rId8" Type="http://schemas.openxmlformats.org/officeDocument/2006/relationships/hyperlink" Target="https://en.wikipedia.org/wiki/Gaussian_filter" TargetMode="External"/><Relationship Id="rId3" Type="http://schemas.openxmlformats.org/officeDocument/2006/relationships/hyperlink" Target="https://en.wikipedia.org/wiki/Anisotropic" TargetMode="External"/><Relationship Id="rId7" Type="http://schemas.openxmlformats.org/officeDocument/2006/relationships/hyperlink" Target="https://en.wikipedia.org/wiki/Isotropic" TargetMode="Externa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hyperlink" Target="https://en.wikipedia.org/wiki/Convolution" TargetMode="External"/><Relationship Id="rId5" Type="http://schemas.openxmlformats.org/officeDocument/2006/relationships/hyperlink" Target="https://en.wikipedia.org/wiki/Diffusion_process" TargetMode="External"/><Relationship Id="rId4" Type="http://schemas.openxmlformats.org/officeDocument/2006/relationships/hyperlink" Target="https://en.wikipedia.org/wiki/Scale_space" TargetMode="External"/><Relationship Id="rId9" Type="http://schemas.openxmlformats.org/officeDocument/2006/relationships/image" Target="../media/image17.png"/></Relationships>
</file>

<file path=ppt/slides/_rels/slide3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8" Type="http://schemas.openxmlformats.org/officeDocument/2006/relationships/hyperlink" Target="https://en.wikipedia.org/wiki/Filtering_problem_(stochastic_processes)" TargetMode="External"/><Relationship Id="rId3" Type="http://schemas.openxmlformats.org/officeDocument/2006/relationships/hyperlink" Target="https://en.wikipedia.org/wiki/Statistical_model" TargetMode="External"/><Relationship Id="rId7" Type="http://schemas.openxmlformats.org/officeDocument/2006/relationships/hyperlink" Target="https://en.wikipedia.org/wiki/Leonard_E._Baum" TargetMode="Externa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hyperlink" Target="https://en.wikipedia.org/wiki/Dynamic_Bayesian_network" TargetMode="External"/><Relationship Id="rId5" Type="http://schemas.openxmlformats.org/officeDocument/2006/relationships/hyperlink" Target="https://en.wikipedia.org/wiki/Markov_process" TargetMode="External"/><Relationship Id="rId10" Type="http://schemas.openxmlformats.org/officeDocument/2006/relationships/hyperlink" Target="https://en.wikipedia.org/wiki/Forward%E2%80%93backward_algorithm" TargetMode="External"/><Relationship Id="rId4" Type="http://schemas.openxmlformats.org/officeDocument/2006/relationships/hyperlink" Target="https://en.wikipedia.org/wiki/Markov_model" TargetMode="External"/><Relationship Id="rId9" Type="http://schemas.openxmlformats.org/officeDocument/2006/relationships/hyperlink" Target="https://en.wikipedia.org/wiki/Ruslan_L._Stratonovich" TargetMode="Externa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hyperlink" Target="https://en.wikipedia.org/wiki/Art_medium" TargetMode="External"/><Relationship Id="rId3" Type="http://schemas.openxmlformats.org/officeDocument/2006/relationships/hyperlink" Target="https://en.wikipedia.org/wiki/Digital_photography" TargetMode="External"/><Relationship Id="rId7" Type="http://schemas.openxmlformats.org/officeDocument/2006/relationships/hyperlink" Target="https://en.wikipedia.org/wiki/Airbrush" TargetMode="External"/><Relationship Id="rId2" Type="http://schemas.openxmlformats.org/officeDocument/2006/relationships/hyperlink" Target="https://en.wikipedia.org/wiki/Image" TargetMode="External"/><Relationship Id="rId1" Type="http://schemas.openxmlformats.org/officeDocument/2006/relationships/slideLayout" Target="../slideLayouts/slideLayout2.xml"/><Relationship Id="rId6" Type="http://schemas.openxmlformats.org/officeDocument/2006/relationships/hyperlink" Target="https://en.wikipedia.org/wiki/Retouching" TargetMode="External"/><Relationship Id="rId11" Type="http://schemas.openxmlformats.org/officeDocument/2006/relationships/image" Target="../media/image20.svg"/><Relationship Id="rId5" Type="http://schemas.openxmlformats.org/officeDocument/2006/relationships/hyperlink" Target="https://en.wikipedia.org/wiki/Illustration" TargetMode="External"/><Relationship Id="rId10" Type="http://schemas.openxmlformats.org/officeDocument/2006/relationships/image" Target="../media/image19.png"/><Relationship Id="rId4" Type="http://schemas.openxmlformats.org/officeDocument/2006/relationships/hyperlink" Target="https://en.wikipedia.org/wiki/Photographic_processing" TargetMode="External"/><Relationship Id="rId9" Type="http://schemas.openxmlformats.org/officeDocument/2006/relationships/image" Target="../media/image18.png"/></Relationships>
</file>

<file path=ppt/slides/_rels/slide41.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hyperlink" Target="https://en.wikipedia.org/wiki/Vector_graphics_editor" TargetMode="External"/><Relationship Id="rId7" Type="http://schemas.openxmlformats.org/officeDocument/2006/relationships/hyperlink" Target="https://en.wikipedia.org/wiki/Computer_art" TargetMode="External"/><Relationship Id="rId2" Type="http://schemas.openxmlformats.org/officeDocument/2006/relationships/hyperlink" Target="https://en.wikipedia.org/wiki/Graphic_software" TargetMode="External"/><Relationship Id="rId1" Type="http://schemas.openxmlformats.org/officeDocument/2006/relationships/slideLayout" Target="../slideLayouts/slideLayout2.xml"/><Relationship Id="rId6" Type="http://schemas.openxmlformats.org/officeDocument/2006/relationships/hyperlink" Target="https://en.wikipedia.org/wiki/Artistic_rendering" TargetMode="External"/><Relationship Id="rId5" Type="http://schemas.openxmlformats.org/officeDocument/2006/relationships/hyperlink" Target="https://en.wikipedia.org/wiki/3D_modeler" TargetMode="External"/><Relationship Id="rId10" Type="http://schemas.openxmlformats.org/officeDocument/2006/relationships/image" Target="../media/image20.svg"/><Relationship Id="rId4" Type="http://schemas.openxmlformats.org/officeDocument/2006/relationships/hyperlink" Target="https://en.wikipedia.org/wiki/Raster_graphics_editor" TargetMode="External"/><Relationship Id="rId9" Type="http://schemas.openxmlformats.org/officeDocument/2006/relationships/image" Target="../media/image19.png"/></Relationships>
</file>

<file path=ppt/slides/_rels/slide42.xml.rels><?xml version="1.0" encoding="UTF-8" standalone="yes"?>
<Relationships xmlns="http://schemas.openxmlformats.org/package/2006/relationships"><Relationship Id="rId3" Type="http://schemas.openxmlformats.org/officeDocument/2006/relationships/hyperlink" Target="https://en.wikipedia.org/wiki/Image_noise" TargetMode="External"/><Relationship Id="rId2" Type="http://schemas.openxmlformats.org/officeDocument/2006/relationships/hyperlink" Target="https://en.wikipedia.org/wiki/Motion_blur" TargetMode="Externa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43.xml.rels><?xml version="1.0" encoding="UTF-8" standalone="yes"?>
<Relationships xmlns="http://schemas.openxmlformats.org/package/2006/relationships"><Relationship Id="rId3" Type="http://schemas.openxmlformats.org/officeDocument/2006/relationships/hyperlink" Target="https://en.wikipedia.org/wiki/Signal_processing" TargetMode="External"/><Relationship Id="rId7" Type="http://schemas.openxmlformats.org/officeDocument/2006/relationships/hyperlink" Target="https://en.wikipedia.org/wiki/Cocktail_party_problem" TargetMode="Externa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hyperlink" Target="https://en.wikipedia.org/wiki/Blind_source_separation" TargetMode="External"/><Relationship Id="rId5" Type="http://schemas.openxmlformats.org/officeDocument/2006/relationships/hyperlink" Target="https://en.wikipedia.org/wiki/Statistical_independence" TargetMode="External"/><Relationship Id="rId4" Type="http://schemas.openxmlformats.org/officeDocument/2006/relationships/hyperlink" Target="https://en.wikipedia.org/wiki/Multivariate_statistics" TargetMode="External"/></Relationships>
</file>

<file path=ppt/slides/_rels/slide44.xml.rels><?xml version="1.0" encoding="UTF-8" standalone="yes"?>
<Relationships xmlns="http://schemas.openxmlformats.org/package/2006/relationships"><Relationship Id="rId8" Type="http://schemas.openxmlformats.org/officeDocument/2006/relationships/hyperlink" Target="https://en.wikipedia.org/wiki/Impulse_response" TargetMode="External"/><Relationship Id="rId3" Type="http://schemas.openxmlformats.org/officeDocument/2006/relationships/hyperlink" Target="https://en.wikipedia.org/wiki/Linearity" TargetMode="External"/><Relationship Id="rId7" Type="http://schemas.openxmlformats.org/officeDocument/2006/relationships/hyperlink" Target="https://en.wikipedia.org/wiki/Transfer_function#Linear_time-invariant_systems" TargetMode="Externa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hyperlink" Target="https://en.wikipedia.org/wiki/LTI_system_theory" TargetMode="External"/><Relationship Id="rId5" Type="http://schemas.openxmlformats.org/officeDocument/2006/relationships/hyperlink" Target="https://en.wikipedia.org/wiki/Shift_invariance" TargetMode="External"/><Relationship Id="rId4" Type="http://schemas.openxmlformats.org/officeDocument/2006/relationships/hyperlink" Target="https://en.wikipedia.org/wiki/Time_invariant" TargetMode="External"/></Relationships>
</file>

<file path=ppt/slides/_rels/slide45.xml.rels><?xml version="1.0" encoding="UTF-8" standalone="yes"?>
<Relationships xmlns="http://schemas.openxmlformats.org/package/2006/relationships"><Relationship Id="rId3" Type="http://schemas.openxmlformats.org/officeDocument/2006/relationships/hyperlink" Target="https://en.wikipedia.org/wiki/Brain" TargetMode="External"/><Relationship Id="rId2" Type="http://schemas.openxmlformats.org/officeDocument/2006/relationships/hyperlink" Target="https://en.wikipedia.org/wiki/Biological_neural_network" TargetMode="Externa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46.xml.rels><?xml version="1.0" encoding="UTF-8" standalone="yes"?>
<Relationships xmlns="http://schemas.openxmlformats.org/package/2006/relationships"><Relationship Id="rId3" Type="http://schemas.openxmlformats.org/officeDocument/2006/relationships/hyperlink" Target="https://en.wikipedia.org/wiki/Labeled_data" TargetMode="External"/><Relationship Id="rId2" Type="http://schemas.openxmlformats.org/officeDocument/2006/relationships/hyperlink" Target="https://en.wikipedia.org/wiki/Image_recognition" TargetMode="Externa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47.xml.rels><?xml version="1.0" encoding="UTF-8" standalone="yes"?>
<Relationships xmlns="http://schemas.openxmlformats.org/package/2006/relationships"><Relationship Id="rId8" Type="http://schemas.openxmlformats.org/officeDocument/2006/relationships/hyperlink" Target="https://en.wikipedia.org/wiki/Ordinary_differential_equation" TargetMode="External"/><Relationship Id="rId3" Type="http://schemas.openxmlformats.org/officeDocument/2006/relationships/hyperlink" Target="https://en.wikipedia.org/wiki/Mathematics" TargetMode="External"/><Relationship Id="rId7" Type="http://schemas.openxmlformats.org/officeDocument/2006/relationships/hyperlink" Target="https://en.wikipedia.org/wiki/Computer_model" TargetMode="Externa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hyperlink" Target="https://en.wikipedia.org/wiki/Partial_derivative" TargetMode="External"/><Relationship Id="rId5" Type="http://schemas.openxmlformats.org/officeDocument/2006/relationships/hyperlink" Target="https://en.wikipedia.org/wiki/Multivariable_calculus" TargetMode="External"/><Relationship Id="rId10" Type="http://schemas.openxmlformats.org/officeDocument/2006/relationships/hyperlink" Target="https://en.wikipedia.org/wiki/Derivative" TargetMode="External"/><Relationship Id="rId4" Type="http://schemas.openxmlformats.org/officeDocument/2006/relationships/hyperlink" Target="https://en.wikipedia.org/wiki/Differential_equation" TargetMode="External"/><Relationship Id="rId9" Type="http://schemas.openxmlformats.org/officeDocument/2006/relationships/hyperlink" Target="https://en.wikipedia.org/wiki/Function_(mathematics)" TargetMode="External"/></Relationships>
</file>

<file path=ppt/slides/_rels/slide48.xml.rels><?xml version="1.0" encoding="UTF-8" standalone="yes"?>
<Relationships xmlns="http://schemas.openxmlformats.org/package/2006/relationships"><Relationship Id="rId8" Type="http://schemas.openxmlformats.org/officeDocument/2006/relationships/hyperlink" Target="https://en.wikipedia.org/wiki/Fluid_dynamics" TargetMode="External"/><Relationship Id="rId13" Type="http://schemas.openxmlformats.org/officeDocument/2006/relationships/hyperlink" Target="https://en.wikipedia.org/wiki/Multidimensional_system" TargetMode="External"/><Relationship Id="rId3" Type="http://schemas.openxmlformats.org/officeDocument/2006/relationships/hyperlink" Target="https://en.wikipedia.org/wiki/Sound" TargetMode="External"/><Relationship Id="rId7" Type="http://schemas.openxmlformats.org/officeDocument/2006/relationships/hyperlink" Target="https://en.wikipedia.org/wiki/Electromagnetism" TargetMode="External"/><Relationship Id="rId12" Type="http://schemas.openxmlformats.org/officeDocument/2006/relationships/hyperlink" Target="https://en.wikipedia.org/wiki/Dynamical_system" TargetMode="Externa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hyperlink" Target="https://en.wikipedia.org/wiki/Electrostatics" TargetMode="External"/><Relationship Id="rId11" Type="http://schemas.openxmlformats.org/officeDocument/2006/relationships/hyperlink" Target="https://en.wikipedia.org/wiki/Quantum_mechanics" TargetMode="External"/><Relationship Id="rId5" Type="http://schemas.openxmlformats.org/officeDocument/2006/relationships/hyperlink" Target="https://en.wikipedia.org/wiki/Diffusion" TargetMode="External"/><Relationship Id="rId10" Type="http://schemas.openxmlformats.org/officeDocument/2006/relationships/hyperlink" Target="https://en.wikipedia.org/wiki/Gravitation" TargetMode="External"/><Relationship Id="rId4" Type="http://schemas.openxmlformats.org/officeDocument/2006/relationships/hyperlink" Target="https://en.wikipedia.org/wiki/Heat" TargetMode="External"/><Relationship Id="rId9" Type="http://schemas.openxmlformats.org/officeDocument/2006/relationships/hyperlink" Target="https://en.wikipedia.org/wiki/Elasticity_(physics)" TargetMode="External"/><Relationship Id="rId14" Type="http://schemas.openxmlformats.org/officeDocument/2006/relationships/hyperlink" Target="https://en.wikipedia.org/wiki/Stochastic_partial_differential_equation" TargetMode="External"/></Relationships>
</file>

<file path=ppt/slides/_rels/slide49.xml.rels><?xml version="1.0" encoding="UTF-8" standalone="yes"?>
<Relationships xmlns="http://schemas.openxmlformats.org/package/2006/relationships"><Relationship Id="rId8" Type="http://schemas.openxmlformats.org/officeDocument/2006/relationships/hyperlink" Target="https://en.wiktionary.org/wiki/pixellated" TargetMode="External"/><Relationship Id="rId3" Type="http://schemas.openxmlformats.org/officeDocument/2006/relationships/hyperlink" Target="https://en.wikipedia.org/wiki/Computer_graphics" TargetMode="External"/><Relationship Id="rId7" Type="http://schemas.openxmlformats.org/officeDocument/2006/relationships/hyperlink" Target="https://en.wiktionary.org/wiki/pixelated" TargetMode="Externa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hyperlink" Target="https://en.wikipedia.org/wiki/Pixel" TargetMode="External"/><Relationship Id="rId5" Type="http://schemas.openxmlformats.org/officeDocument/2006/relationships/hyperlink" Target="https://en.wikipedia.org/wiki/Bitmap" TargetMode="External"/><Relationship Id="rId4" Type="http://schemas.openxmlformats.org/officeDocument/2006/relationships/hyperlink" Target="https://en.wikipedia.org/wiki/British_English" TargetMode="External"/><Relationship Id="rId9" Type="http://schemas.openxmlformats.org/officeDocument/2006/relationships/image" Target="../media/image23.png"/></Relationships>
</file>

<file path=ppt/slides/_rels/slide5.xml.rels><?xml version="1.0" encoding="UTF-8" standalone="yes"?>
<Relationships xmlns="http://schemas.openxmlformats.org/package/2006/relationships"><Relationship Id="rId8" Type="http://schemas.openxmlformats.org/officeDocument/2006/relationships/hyperlink" Target="https://en.wikipedia.org/wiki/Wirephoto" TargetMode="External"/><Relationship Id="rId3" Type="http://schemas.openxmlformats.org/officeDocument/2006/relationships/hyperlink" Target="https://en.wikipedia.org/wiki/Bell_Laboratories" TargetMode="External"/><Relationship Id="rId7" Type="http://schemas.openxmlformats.org/officeDocument/2006/relationships/hyperlink" Target="https://en.wikipedia.org/wiki/Satellite_imagery" TargetMode="External"/><Relationship Id="rId2" Type="http://schemas.openxmlformats.org/officeDocument/2006/relationships/hyperlink" Target="https://en.wikipedia.org/wiki/Digital_image" TargetMode="External"/><Relationship Id="rId1" Type="http://schemas.openxmlformats.org/officeDocument/2006/relationships/slideLayout" Target="../slideLayouts/slideLayout2.xml"/><Relationship Id="rId6" Type="http://schemas.openxmlformats.org/officeDocument/2006/relationships/hyperlink" Target="https://en.wikipedia.org/wiki/University_of_Maryland,_College_Park" TargetMode="External"/><Relationship Id="rId11" Type="http://schemas.openxmlformats.org/officeDocument/2006/relationships/hyperlink" Target="https://en.wikipedia.org/wiki/Character_recognition" TargetMode="External"/><Relationship Id="rId5" Type="http://schemas.openxmlformats.org/officeDocument/2006/relationships/hyperlink" Target="https://en.wikipedia.org/wiki/Massachusetts_Institute_of_Technology" TargetMode="External"/><Relationship Id="rId10" Type="http://schemas.openxmlformats.org/officeDocument/2006/relationships/hyperlink" Target="https://en.wikipedia.org/wiki/Videophone" TargetMode="External"/><Relationship Id="rId4" Type="http://schemas.openxmlformats.org/officeDocument/2006/relationships/hyperlink" Target="https://en.wikipedia.org/wiki/Jet_Propulsion_Laboratory" TargetMode="External"/><Relationship Id="rId9" Type="http://schemas.openxmlformats.org/officeDocument/2006/relationships/hyperlink" Target="https://en.wikipedia.org/wiki/Medical_physics" TargetMode="External"/></Relationships>
</file>

<file path=ppt/slides/_rels/slide50.xml.rels><?xml version="1.0" encoding="UTF-8" standalone="yes"?>
<Relationships xmlns="http://schemas.openxmlformats.org/package/2006/relationships"><Relationship Id="rId3" Type="http://schemas.openxmlformats.org/officeDocument/2006/relationships/hyperlink" Target="https://en.wikipedia.org/wiki/Image_processing" TargetMode="External"/><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5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hyperlink" Target="https://en.wikipedia.org/wiki/Orthogonal_transformation" TargetMode="External"/><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hyperlink" Target="https://en.wikipedia.org/wiki/Correlation_and_dependence" TargetMode="External"/></Relationships>
</file>

<file path=ppt/slides/_rels/slide53.xml.rels><?xml version="1.0" encoding="UTF-8" standalone="yes"?>
<Relationships xmlns="http://schemas.openxmlformats.org/package/2006/relationships"><Relationship Id="rId3" Type="http://schemas.openxmlformats.org/officeDocument/2006/relationships/hyperlink" Target="https://en.wikipedia.org/wiki/Variance" TargetMode="External"/><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hyperlink" Target="https://en.wikipedia.org/wiki/Orthogonal" TargetMode="External"/></Relationships>
</file>

<file path=ppt/slides/_rels/slide54.xml.rels><?xml version="1.0" encoding="UTF-8" standalone="yes"?>
<Relationships xmlns="http://schemas.openxmlformats.org/package/2006/relationships"><Relationship Id="rId3" Type="http://schemas.openxmlformats.org/officeDocument/2006/relationships/hyperlink" Target="https://en.wikipedia.org/wiki/Linear_combination" TargetMode="External"/><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hyperlink" Target="https://en.wikipedia.org/wiki/Orthogonal_basis_set" TargetMode="External"/></Relationships>
</file>

<file path=ppt/slides/_rels/slide55.xml.rels><?xml version="1.0" encoding="UTF-8" standalone="yes"?>
<Relationships xmlns="http://schemas.openxmlformats.org/package/2006/relationships"><Relationship Id="rId3" Type="http://schemas.openxmlformats.org/officeDocument/2006/relationships/hyperlink" Target="https://en.wikipedia.org/wiki/Artificial_neural_network" TargetMode="Externa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hyperlink" Target="https://en.wikipedia.org/wiki/Dimensionality_reduction" TargetMode="External"/><Relationship Id="rId4" Type="http://schemas.openxmlformats.org/officeDocument/2006/relationships/hyperlink" Target="https://en.wikipedia.org/wiki/Unsupervised_learning" TargetMode="External"/></Relationships>
</file>

<file path=ppt/slides/_rels/slide56.xml.rels><?xml version="1.0" encoding="UTF-8" standalone="yes"?>
<Relationships xmlns="http://schemas.openxmlformats.org/package/2006/relationships"><Relationship Id="rId3" Type="http://schemas.openxmlformats.org/officeDocument/2006/relationships/hyperlink" Target="https://en.wikipedia.org/wiki/Competitive_learning" TargetMode="External"/><Relationship Id="rId7" Type="http://schemas.openxmlformats.org/officeDocument/2006/relationships/image" Target="../media/image28.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hyperlink" Target="https://en.wikipedia.org/wiki/Topology" TargetMode="External"/><Relationship Id="rId5" Type="http://schemas.openxmlformats.org/officeDocument/2006/relationships/hyperlink" Target="https://en.wikipedia.org/wiki/Gradient_descent" TargetMode="External"/><Relationship Id="rId4" Type="http://schemas.openxmlformats.org/officeDocument/2006/relationships/hyperlink" Target="https://en.wikipedia.org/wiki/Backpropagation" TargetMode="External"/></Relationships>
</file>

<file path=ppt/slides/_rels/slide57.xml.rels><?xml version="1.0" encoding="UTF-8" standalone="yes"?>
<Relationships xmlns="http://schemas.openxmlformats.org/package/2006/relationships"><Relationship Id="rId8" Type="http://schemas.openxmlformats.org/officeDocument/2006/relationships/hyperlink" Target="https://en.wikipedia.org/wiki/Signal_processing" TargetMode="External"/><Relationship Id="rId3" Type="http://schemas.openxmlformats.org/officeDocument/2006/relationships/hyperlink" Target="https://en.wikipedia.org/wiki/Wave" TargetMode="External"/><Relationship Id="rId7" Type="http://schemas.openxmlformats.org/officeDocument/2006/relationships/hyperlink" Target="https://en.wikipedia.org/wiki/Heart_monitor" TargetMode="Externa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hyperlink" Target="https://en.wikipedia.org/wiki/Seismograph" TargetMode="External"/><Relationship Id="rId5" Type="http://schemas.openxmlformats.org/officeDocument/2006/relationships/hyperlink" Target="https://en.wikipedia.org/wiki/Amplitude" TargetMode="External"/><Relationship Id="rId10" Type="http://schemas.openxmlformats.org/officeDocument/2006/relationships/image" Target="../media/image29.png"/><Relationship Id="rId4" Type="http://schemas.openxmlformats.org/officeDocument/2006/relationships/hyperlink" Target="https://en.wikipedia.org/wiki/Oscillation" TargetMode="External"/><Relationship Id="rId9" Type="http://schemas.openxmlformats.org/officeDocument/2006/relationships/hyperlink" Target="https://en.wikipedia.org/wiki/Convolution" TargetMode="External"/></Relationships>
</file>

<file path=ppt/slides/_rels/slide58.xml.rels><?xml version="1.0" encoding="UTF-8" standalone="yes"?>
<Relationships xmlns="http://schemas.openxmlformats.org/package/2006/relationships"><Relationship Id="rId3" Type="http://schemas.openxmlformats.org/officeDocument/2006/relationships/hyperlink" Target="https://en.wikipedia.org/wiki/Middle_C" TargetMode="External"/><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hyperlink" Target="https://en.wikipedia.org/wiki/Correlation" TargetMode="External"/><Relationship Id="rId4" Type="http://schemas.openxmlformats.org/officeDocument/2006/relationships/hyperlink" Target="https://en.wikipedia.org/wiki/32nd_note" TargetMode="External"/></Relationships>
</file>

<file path=ppt/slides/_rels/slide59.xml.rels><?xml version="1.0" encoding="UTF-8" standalone="yes"?>
<Relationships xmlns="http://schemas.openxmlformats.org/package/2006/relationships"><Relationship Id="rId3" Type="http://schemas.openxmlformats.org/officeDocument/2006/relationships/hyperlink" Target="https://en.wikipedia.org/wiki/Audio_signal" TargetMode="External"/><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hyperlink" Target="https://en.wikipedia.org/wiki/Wavelet_compression"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8" Type="http://schemas.openxmlformats.org/officeDocument/2006/relationships/hyperlink" Target="https://en.wikipedia.org/wiki/Frame_of_a_vector_space" TargetMode="External"/><Relationship Id="rId3" Type="http://schemas.openxmlformats.org/officeDocument/2006/relationships/hyperlink" Target="https://en.wikipedia.org/wiki/Wavelet_series" TargetMode="External"/><Relationship Id="rId7" Type="http://schemas.openxmlformats.org/officeDocument/2006/relationships/hyperlink" Target="https://en.wikipedia.org/wiki/Basis_function" TargetMode="Externa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hyperlink" Target="https://en.wikipedia.org/wiki/Orthonormal" TargetMode="External"/><Relationship Id="rId11" Type="http://schemas.openxmlformats.org/officeDocument/2006/relationships/image" Target="../media/image29.png"/><Relationship Id="rId5" Type="http://schemas.openxmlformats.org/officeDocument/2006/relationships/hyperlink" Target="https://en.wikipedia.org/wiki/Complete_orthogonal_system#Incomplete_orthogonal_sets" TargetMode="External"/><Relationship Id="rId10" Type="http://schemas.openxmlformats.org/officeDocument/2006/relationships/hyperlink" Target="https://en.wikipedia.org/wiki/Coherent_states_in_mathematical_physics#The_group-theoretical_approach" TargetMode="External"/><Relationship Id="rId4" Type="http://schemas.openxmlformats.org/officeDocument/2006/relationships/hyperlink" Target="https://en.wikipedia.org/wiki/Square-integrable_function" TargetMode="External"/><Relationship Id="rId9" Type="http://schemas.openxmlformats.org/officeDocument/2006/relationships/hyperlink" Target="https://en.wikipedia.org/wiki/Hilbert_space" TargetMode="External"/></Relationships>
</file>

<file path=ppt/slides/_rels/slide6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hyperlink" Target="https://en.wikipedia.org/wiki/Kernel_(image_processing)" TargetMode="External"/><Relationship Id="rId4" Type="http://schemas.openxmlformats.org/officeDocument/2006/relationships/hyperlink" Target="https://en.wikipedia.org/wiki/Kernel_(image_processing)#Convolution" TargetMode="External"/></Relationships>
</file>

<file path=ppt/slides/_rels/slide6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6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hyperlink" Target="https://en.wikipedia.org/wiki/Affine_transformations" TargetMode="Externa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8" Type="http://schemas.openxmlformats.org/officeDocument/2006/relationships/hyperlink" Target="https://en.wikipedia.org/wiki/Color_correction" TargetMode="External"/><Relationship Id="rId3" Type="http://schemas.openxmlformats.org/officeDocument/2006/relationships/image" Target="../media/image37.png"/><Relationship Id="rId7" Type="http://schemas.openxmlformats.org/officeDocument/2006/relationships/hyperlink" Target="https://en.wikipedia.org/wiki/Image_sensor"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hyperlink" Target="https://en.wikipedia.org/wiki/Pixellate" TargetMode="External"/><Relationship Id="rId4" Type="http://schemas.openxmlformats.org/officeDocument/2006/relationships/hyperlink" Target="https://en.wikipedia.org/wiki/Westworld_(film)" TargetMode="External"/><Relationship Id="rId9" Type="http://schemas.openxmlformats.org/officeDocument/2006/relationships/hyperlink" Target="https://en.wikipedia.org/wiki/Image_file_formats" TargetMode="External"/></Relationships>
</file>

<file path=ppt/slides/_rels/slide68.xml.rels><?xml version="1.0" encoding="UTF-8" standalone="yes"?>
<Relationships xmlns="http://schemas.openxmlformats.org/package/2006/relationships"><Relationship Id="rId8" Type="http://schemas.openxmlformats.org/officeDocument/2006/relationships/hyperlink" Target="https://en.wikipedia.org/wiki/Homomorphic_filtering" TargetMode="External"/><Relationship Id="rId13" Type="http://schemas.openxmlformats.org/officeDocument/2006/relationships/hyperlink" Target="https://en.wikipedia.org/wiki/Standard_test_image" TargetMode="External"/><Relationship Id="rId18" Type="http://schemas.openxmlformats.org/officeDocument/2006/relationships/hyperlink" Target="https://en.wikipedia.org/wiki/Radiomics" TargetMode="External"/><Relationship Id="rId3" Type="http://schemas.openxmlformats.org/officeDocument/2006/relationships/hyperlink" Target="https://en.wikipedia.org/wiki/Computer_vision" TargetMode="External"/><Relationship Id="rId7" Type="http://schemas.openxmlformats.org/officeDocument/2006/relationships/hyperlink" Target="https://en.wikipedia.org/wiki/GPGPU" TargetMode="External"/><Relationship Id="rId12" Type="http://schemas.openxmlformats.org/officeDocument/2006/relationships/hyperlink" Target="https://en.wikipedia.org/wiki/Remote_sensing_software" TargetMode="External"/><Relationship Id="rId17" Type="http://schemas.openxmlformats.org/officeDocument/2006/relationships/hyperlink" Target="https://en.wikipedia.org/wiki/Bounded_variation" TargetMode="External"/><Relationship Id="rId2" Type="http://schemas.openxmlformats.org/officeDocument/2006/relationships/hyperlink" Target="https://en.wikipedia.org/wiki/Computer_graphics" TargetMode="External"/><Relationship Id="rId16" Type="http://schemas.openxmlformats.org/officeDocument/2006/relationships/hyperlink" Target="https://en.wikipedia.org/wiki/Machine_Vision" TargetMode="External"/><Relationship Id="rId1" Type="http://schemas.openxmlformats.org/officeDocument/2006/relationships/slideLayout" Target="../slideLayouts/slideLayout2.xml"/><Relationship Id="rId6" Type="http://schemas.openxmlformats.org/officeDocument/2006/relationships/hyperlink" Target="https://en.wikipedia.org/wiki/Free_boundary_condition" TargetMode="External"/><Relationship Id="rId11" Type="http://schemas.openxmlformats.org/officeDocument/2006/relationships/hyperlink" Target="https://en.wikipedia.org/wiki/Multidimensional_systems" TargetMode="External"/><Relationship Id="rId5" Type="http://schemas.openxmlformats.org/officeDocument/2006/relationships/hyperlink" Target="https://en.wikipedia.org/wiki/Digitizing" TargetMode="External"/><Relationship Id="rId15" Type="http://schemas.openxmlformats.org/officeDocument/2006/relationships/hyperlink" Target="https://en.wikipedia.org/wiki/Total_variation_denoising" TargetMode="External"/><Relationship Id="rId10" Type="http://schemas.openxmlformats.org/officeDocument/2006/relationships/hyperlink" Target="https://en.wikipedia.org/wiki/IEEE_Intelligent_Transportation_Systems_Society" TargetMode="External"/><Relationship Id="rId4" Type="http://schemas.openxmlformats.org/officeDocument/2006/relationships/hyperlink" Target="https://en.wikipedia.org/wiki/CVIPtools" TargetMode="External"/><Relationship Id="rId9" Type="http://schemas.openxmlformats.org/officeDocument/2006/relationships/hyperlink" Target="https://en.wikipedia.org/wiki/Image_analysis" TargetMode="External"/><Relationship Id="rId14" Type="http://schemas.openxmlformats.org/officeDocument/2006/relationships/hyperlink" Target="https://en.wikipedia.org/wiki/Superresolution" TargetMode="External"/></Relationships>
</file>

<file path=ppt/slides/_rels/slide69.xml.rels><?xml version="1.0" encoding="UTF-8" standalone="yes"?>
<Relationships xmlns="http://schemas.openxmlformats.org/package/2006/relationships"><Relationship Id="rId13" Type="http://schemas.openxmlformats.org/officeDocument/2006/relationships/hyperlink" Target="https://en.wikipedia.org/wiki/Digital_image_processing#cite_ref-:1_4-1" TargetMode="External"/><Relationship Id="rId18" Type="http://schemas.openxmlformats.org/officeDocument/2006/relationships/hyperlink" Target="https://en.wikipedia.org/wiki/Digital_image_processing#cite_ref-Williams_5-2" TargetMode="External"/><Relationship Id="rId26" Type="http://schemas.openxmlformats.org/officeDocument/2006/relationships/hyperlink" Target="https://books.google.com/?id=3GyE4SWytn4C&amp;pg=PA3" TargetMode="External"/><Relationship Id="rId39" Type="http://schemas.openxmlformats.org/officeDocument/2006/relationships/hyperlink" Target="https://web.archive.org/web/20190309065505/http:/pdfs.semanticscholar.org/f510/d40cfe0556392bb2d34981f7158327dec169.pdf" TargetMode="External"/><Relationship Id="rId21" Type="http://schemas.openxmlformats.org/officeDocument/2006/relationships/hyperlink" Target="https://en.wikipedia.org/wiki/Digital_image_processing#cite_ref-computerhistory_6-0" TargetMode="External"/><Relationship Id="rId34" Type="http://schemas.openxmlformats.org/officeDocument/2006/relationships/hyperlink" Target="https://citeseerx.ist.psu.edu/viewdoc/summary?doi=10.1.1.408.6558" TargetMode="External"/><Relationship Id="rId7" Type="http://schemas.openxmlformats.org/officeDocument/2006/relationships/hyperlink" Target="https://en.wikipedia.org/wiki/International_Standard_Book_Number" TargetMode="External"/><Relationship Id="rId12" Type="http://schemas.openxmlformats.org/officeDocument/2006/relationships/hyperlink" Target="https://en.wikipedia.org/wiki/Digital_image_processing#cite_ref-:1_4-0" TargetMode="External"/><Relationship Id="rId17" Type="http://schemas.openxmlformats.org/officeDocument/2006/relationships/hyperlink" Target="https://en.wikipedia.org/wiki/Digital_image_processing#cite_ref-Williams_5-1" TargetMode="External"/><Relationship Id="rId25" Type="http://schemas.openxmlformats.org/officeDocument/2006/relationships/hyperlink" Target="https://en.wikipedia.org/wiki/Digital_image_processing#cite_ref-7" TargetMode="External"/><Relationship Id="rId33" Type="http://schemas.openxmlformats.org/officeDocument/2006/relationships/hyperlink" Target="https://en.wikipedia.org/wiki/CiteSeerX" TargetMode="External"/><Relationship Id="rId38" Type="http://schemas.openxmlformats.org/officeDocument/2006/relationships/hyperlink" Target="https://en.wikipedia.org/wiki/Semantic_Scholar" TargetMode="External"/><Relationship Id="rId2" Type="http://schemas.openxmlformats.org/officeDocument/2006/relationships/hyperlink" Target="https://en.wikipedia.org/wiki/Bibcode" TargetMode="External"/><Relationship Id="rId16" Type="http://schemas.openxmlformats.org/officeDocument/2006/relationships/hyperlink" Target="https://en.wikipedia.org/wiki/Digital_image_processing#cite_ref-Williams_5-0" TargetMode="External"/><Relationship Id="rId20" Type="http://schemas.openxmlformats.org/officeDocument/2006/relationships/hyperlink" Target="https://en.wikipedia.org/wiki/Special:BookSources/9783319490885" TargetMode="External"/><Relationship Id="rId29" Type="http://schemas.openxmlformats.org/officeDocument/2006/relationships/hyperlink" Target="https://doi.org/10.1002/j.1538-7305.1970.tb01790.x" TargetMode="External"/><Relationship Id="rId1" Type="http://schemas.openxmlformats.org/officeDocument/2006/relationships/slideLayout" Target="../slideLayouts/slideLayout2.xml"/><Relationship Id="rId6" Type="http://schemas.openxmlformats.org/officeDocument/2006/relationships/hyperlink" Target="https://en.wikipedia.org/wiki/Digital_image_processing#cite_ref-Gonzalez_2018_p._2-0" TargetMode="External"/><Relationship Id="rId11" Type="http://schemas.openxmlformats.org/officeDocument/2006/relationships/hyperlink" Target="https://en.wikipedia.org/wiki/Digital_image_processing#cite_ref-3" TargetMode="External"/><Relationship Id="rId24" Type="http://schemas.openxmlformats.org/officeDocument/2006/relationships/hyperlink" Target="https://web.archive.org/web/20191003003452/https:/www.computerhistory.org/siliconengine/metal-oxide-semiconductor-mos-transistor-demonstrated/" TargetMode="External"/><Relationship Id="rId32" Type="http://schemas.openxmlformats.org/officeDocument/2006/relationships/hyperlink" Target="https://ui.adsabs.harvard.edu/abs/1993SPIE.1900....2F" TargetMode="External"/><Relationship Id="rId37" Type="http://schemas.openxmlformats.org/officeDocument/2006/relationships/hyperlink" Target="https://pdfs.semanticscholar.org/f510/d40cfe0556392bb2d34981f7158327dec169.pdf" TargetMode="External"/><Relationship Id="rId5" Type="http://schemas.openxmlformats.org/officeDocument/2006/relationships/hyperlink" Target="https://doi.org/10.1109/MSP.2018.2832195" TargetMode="External"/><Relationship Id="rId15" Type="http://schemas.openxmlformats.org/officeDocument/2006/relationships/hyperlink" Target="https://www.worldcat.org/oclc/137312858" TargetMode="External"/><Relationship Id="rId23" Type="http://schemas.openxmlformats.org/officeDocument/2006/relationships/hyperlink" Target="https://en.wikipedia.org/wiki/Computer_History_Museum" TargetMode="External"/><Relationship Id="rId28" Type="http://schemas.openxmlformats.org/officeDocument/2006/relationships/hyperlink" Target="https://en.wikipedia.org/wiki/Digital_image_processing#cite_ref-8" TargetMode="External"/><Relationship Id="rId36" Type="http://schemas.openxmlformats.org/officeDocument/2006/relationships/hyperlink" Target="https://en.wikipedia.org/wiki/Digital_image_processing#cite_ref-10" TargetMode="External"/><Relationship Id="rId10" Type="http://schemas.openxmlformats.org/officeDocument/2006/relationships/hyperlink" Target="https://www.worldcat.org/oclc/966609831" TargetMode="External"/><Relationship Id="rId19" Type="http://schemas.openxmlformats.org/officeDocument/2006/relationships/hyperlink" Target="https://books.google.com/books?id=v4QlDwAAQBAJ&amp;pg=PA245" TargetMode="External"/><Relationship Id="rId31" Type="http://schemas.openxmlformats.org/officeDocument/2006/relationships/hyperlink" Target="https://en.wikipedia.org/wiki/Eric_Fossum" TargetMode="External"/><Relationship Id="rId4" Type="http://schemas.openxmlformats.org/officeDocument/2006/relationships/hyperlink" Target="https://en.wikipedia.org/wiki/Digital_object_identifier" TargetMode="External"/><Relationship Id="rId9" Type="http://schemas.openxmlformats.org/officeDocument/2006/relationships/hyperlink" Target="https://en.wikipedia.org/wiki/OCLC" TargetMode="External"/><Relationship Id="rId14" Type="http://schemas.openxmlformats.org/officeDocument/2006/relationships/hyperlink" Target="https://en.wikipedia.org/wiki/Special:BookSources/9780131687288" TargetMode="External"/><Relationship Id="rId22" Type="http://schemas.openxmlformats.org/officeDocument/2006/relationships/hyperlink" Target="https://www.computerhistory.org/siliconengine/metal-oxide-semiconductor-mos-transistor-demonstrated/" TargetMode="External"/><Relationship Id="rId27" Type="http://schemas.openxmlformats.org/officeDocument/2006/relationships/hyperlink" Target="https://en.wikipedia.org/wiki/Special:BookSources/978-0-8194-3698-6" TargetMode="External"/><Relationship Id="rId30" Type="http://schemas.openxmlformats.org/officeDocument/2006/relationships/hyperlink" Target="https://en.wikipedia.org/wiki/Digital_image_processing#cite_ref-fossum93_9-0" TargetMode="External"/><Relationship Id="rId35" Type="http://schemas.openxmlformats.org/officeDocument/2006/relationships/hyperlink" Target="https://doi.org/10.1117/12.148585" TargetMode="External"/><Relationship Id="rId8" Type="http://schemas.openxmlformats.org/officeDocument/2006/relationships/hyperlink" Target="https://en.wikipedia.org/wiki/Special:BookSources/978-0-13-335672-4" TargetMode="External"/><Relationship Id="rId3" Type="http://schemas.openxmlformats.org/officeDocument/2006/relationships/hyperlink" Target="https://ui.adsabs.harvard.edu/abs/2018ISPM...35..175C"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3" Type="http://schemas.openxmlformats.org/officeDocument/2006/relationships/hyperlink" Target="https://en.wikipedia.org/wiki/N._Ahmed" TargetMode="External"/><Relationship Id="rId18" Type="http://schemas.openxmlformats.org/officeDocument/2006/relationships/hyperlink" Target="https://en.wikipedia.org/wiki/Digital_image_processing#cite_ref-t81_15-0" TargetMode="External"/><Relationship Id="rId26" Type="http://schemas.openxmlformats.org/officeDocument/2006/relationships/hyperlink" Target="https://web.archive.org/web/20190805194553/https:/home.bt.com/tech-gadgets/photography/what-is-a-jpeg-11364206889349" TargetMode="External"/><Relationship Id="rId39" Type="http://schemas.openxmlformats.org/officeDocument/2006/relationships/hyperlink" Target="https://en.wikipedia.org/wiki/International_Standard_Book_Number" TargetMode="External"/><Relationship Id="rId21" Type="http://schemas.openxmlformats.org/officeDocument/2006/relationships/hyperlink" Target="https://web.archive.org/web/20190717052727/http:/www.w3.org/Graphics/JPEG/itu-t81.pdf" TargetMode="External"/><Relationship Id="rId34" Type="http://schemas.openxmlformats.org/officeDocument/2006/relationships/hyperlink" Target="https://en.wikipedia.org/wiki/BBC" TargetMode="External"/><Relationship Id="rId42" Type="http://schemas.openxmlformats.org/officeDocument/2006/relationships/hyperlink" Target="https://spectrum.ieee.org/tech-history/silicon-revolution/the-surprising-story-of-the-first-microprocessors" TargetMode="External"/><Relationship Id="rId7" Type="http://schemas.openxmlformats.org/officeDocument/2006/relationships/hyperlink" Target="https://en.wikipedia.org/wiki/Eric_Fossum" TargetMode="External"/><Relationship Id="rId2" Type="http://schemas.openxmlformats.org/officeDocument/2006/relationships/hyperlink" Target="https://en.wikipedia.org/wiki/Bibcode" TargetMode="External"/><Relationship Id="rId16" Type="http://schemas.openxmlformats.org/officeDocument/2006/relationships/hyperlink" Target="https://doi.org/10.1016/1051-2004(91)90086-Z" TargetMode="External"/><Relationship Id="rId29" Type="http://schemas.openxmlformats.org/officeDocument/2006/relationships/hyperlink" Target="https://en.wikipedia.org/wiki/The_Atlantic" TargetMode="External"/><Relationship Id="rId1" Type="http://schemas.openxmlformats.org/officeDocument/2006/relationships/slideLayout" Target="../slideLayouts/slideLayout2.xml"/><Relationship Id="rId6" Type="http://schemas.openxmlformats.org/officeDocument/2006/relationships/hyperlink" Target="https://en.wikipedia.org/wiki/Digital_image_processing#cite_ref-Fossum2014_12-0" TargetMode="External"/><Relationship Id="rId11" Type="http://schemas.openxmlformats.org/officeDocument/2006/relationships/hyperlink" Target="https://web.archive.org/web/20190621180401/http:/www.icinsights.com/news/bulletins/CMOS-Image-Sensor-Sales-Stay-On-RecordBreaking-Pace/" TargetMode="External"/><Relationship Id="rId24" Type="http://schemas.openxmlformats.org/officeDocument/2006/relationships/hyperlink" Target="https://en.wikipedia.org/wiki/BT.com" TargetMode="External"/><Relationship Id="rId32" Type="http://schemas.openxmlformats.org/officeDocument/2006/relationships/hyperlink" Target="https://www.bbc.co.uk/news/technology-34538705" TargetMode="External"/><Relationship Id="rId37" Type="http://schemas.openxmlformats.org/officeDocument/2006/relationships/hyperlink" Target="https://books.google.com/books?id=ZiZTAAAAMAAJ" TargetMode="External"/><Relationship Id="rId40" Type="http://schemas.openxmlformats.org/officeDocument/2006/relationships/hyperlink" Target="https://en.wikipedia.org/wiki/Special:BookSources/9780471828679" TargetMode="External"/><Relationship Id="rId45" Type="http://schemas.openxmlformats.org/officeDocument/2006/relationships/hyperlink" Target="https://web.archive.org/web/20191013012248/https:/spectrum.ieee.org/tech-history/silicon-revolution/the-surprising-story-of-the-first-microprocessors" TargetMode="External"/><Relationship Id="rId5" Type="http://schemas.openxmlformats.org/officeDocument/2006/relationships/hyperlink" Target="https://doi.org/10.1143/JJAP.24.L323" TargetMode="External"/><Relationship Id="rId15" Type="http://schemas.openxmlformats.org/officeDocument/2006/relationships/hyperlink" Target="https://en.wikipedia.org/wiki/Digital_Signal_Processing_(journal)" TargetMode="External"/><Relationship Id="rId23" Type="http://schemas.openxmlformats.org/officeDocument/2006/relationships/hyperlink" Target="https://home.bt.com/tech-gadgets/photography/what-is-a-jpeg-11364206889349" TargetMode="External"/><Relationship Id="rId28" Type="http://schemas.openxmlformats.org/officeDocument/2006/relationships/hyperlink" Target="https://www.theatlantic.com/technology/archive/2013/09/what-is-a-jpeg-the-invisible-object-you-see-every-day/279954/" TargetMode="External"/><Relationship Id="rId36" Type="http://schemas.openxmlformats.org/officeDocument/2006/relationships/hyperlink" Target="https://en.wikipedia.org/wiki/Digital_image_processing#cite_ref-Grant_19-0" TargetMode="External"/><Relationship Id="rId10" Type="http://schemas.openxmlformats.org/officeDocument/2006/relationships/hyperlink" Target="http://www.icinsights.com/news/bulletins/CMOS-Image-Sensor-Sales-Stay-On-RecordBreaking-Pace/" TargetMode="External"/><Relationship Id="rId19" Type="http://schemas.openxmlformats.org/officeDocument/2006/relationships/hyperlink" Target="https://www.w3.org/Graphics/JPEG/itu-t81.pdf" TargetMode="External"/><Relationship Id="rId31" Type="http://schemas.openxmlformats.org/officeDocument/2006/relationships/hyperlink" Target="https://en.wikipedia.org/wiki/Digital_image_processing#cite_ref-18" TargetMode="External"/><Relationship Id="rId44" Type="http://schemas.openxmlformats.org/officeDocument/2006/relationships/hyperlink" Target="https://en.wikipedia.org/wiki/Institute_of_Electrical_and_Electronics_Engineers" TargetMode="External"/><Relationship Id="rId4" Type="http://schemas.openxmlformats.org/officeDocument/2006/relationships/hyperlink" Target="https://en.wikipedia.org/wiki/Digital_object_identifier" TargetMode="External"/><Relationship Id="rId9" Type="http://schemas.openxmlformats.org/officeDocument/2006/relationships/hyperlink" Target="https://en.wikipedia.org/wiki/Digital_image_processing#cite_ref-13" TargetMode="External"/><Relationship Id="rId14" Type="http://schemas.openxmlformats.org/officeDocument/2006/relationships/hyperlink" Target="https://www.scribd.com/doc/52879771/DCT-History-How-I-Came-Up-with-the-Discrete-Cosine-Transform" TargetMode="External"/><Relationship Id="rId22" Type="http://schemas.openxmlformats.org/officeDocument/2006/relationships/hyperlink" Target="https://en.wikipedia.org/wiki/Digital_image_processing#cite_ref-16" TargetMode="External"/><Relationship Id="rId27" Type="http://schemas.openxmlformats.org/officeDocument/2006/relationships/hyperlink" Target="https://en.wikipedia.org/wiki/Digital_image_processing#cite_ref-Atlantic_17-0" TargetMode="External"/><Relationship Id="rId30" Type="http://schemas.openxmlformats.org/officeDocument/2006/relationships/hyperlink" Target="https://web.archive.org/web/20191009054159/https:/www.theatlantic.com/technology/archive/2013/09/what-is-a-jpeg-the-invisible-object-you-see-every-day/279954/" TargetMode="External"/><Relationship Id="rId35" Type="http://schemas.openxmlformats.org/officeDocument/2006/relationships/hyperlink" Target="https://web.archive.org/web/20191009193610/https:/www.bbc.co.uk/news/technology-34538705" TargetMode="External"/><Relationship Id="rId43" Type="http://schemas.openxmlformats.org/officeDocument/2006/relationships/hyperlink" Target="https://en.wikipedia.org/wiki/IEEE_Spectrum" TargetMode="External"/><Relationship Id="rId8" Type="http://schemas.openxmlformats.org/officeDocument/2006/relationships/hyperlink" Target="https://doi.org/10.1109/JEDS.2014.2306412" TargetMode="External"/><Relationship Id="rId3" Type="http://schemas.openxmlformats.org/officeDocument/2006/relationships/hyperlink" Target="https://ui.adsabs.harvard.edu/abs/1985JaJAP..24L.323M" TargetMode="External"/><Relationship Id="rId12" Type="http://schemas.openxmlformats.org/officeDocument/2006/relationships/hyperlink" Target="https://en.wikipedia.org/wiki/Digital_image_processing#cite_ref-Ahmed_14-0" TargetMode="External"/><Relationship Id="rId17" Type="http://schemas.openxmlformats.org/officeDocument/2006/relationships/hyperlink" Target="https://web.archive.org/web/20160610013109/https:/www.scribd.com/doc/52879771/DCT-History-How-I-Came-Up-with-the-Discrete-Cosine-Transform" TargetMode="External"/><Relationship Id="rId25" Type="http://schemas.openxmlformats.org/officeDocument/2006/relationships/hyperlink" Target="https://en.wikipedia.org/wiki/BT_Group" TargetMode="External"/><Relationship Id="rId33" Type="http://schemas.openxmlformats.org/officeDocument/2006/relationships/hyperlink" Target="https://en.wikipedia.org/wiki/BBC_News" TargetMode="External"/><Relationship Id="rId38" Type="http://schemas.openxmlformats.org/officeDocument/2006/relationships/hyperlink" Target="https://en.wikipedia.org/wiki/Wiley_(publisher)" TargetMode="External"/><Relationship Id="rId20" Type="http://schemas.openxmlformats.org/officeDocument/2006/relationships/hyperlink" Target="https://en.wikipedia.org/wiki/CCITT" TargetMode="External"/><Relationship Id="rId41" Type="http://schemas.openxmlformats.org/officeDocument/2006/relationships/hyperlink" Target="https://en.wikipedia.org/wiki/Digital_image_processing#cite_ref-ieee_20-0" TargetMode="External"/></Relationships>
</file>

<file path=ppt/slides/_rels/slide71.xml.rels><?xml version="1.0" encoding="UTF-8" standalone="yes"?>
<Relationships xmlns="http://schemas.openxmlformats.org/package/2006/relationships"><Relationship Id="rId8" Type="http://schemas.openxmlformats.org/officeDocument/2006/relationships/hyperlink" Target="https://web.archive.org/web/20191014044347/https:/www.edn.com/design/systems-design/4394792/30-years-of-DSP--From-a-child-s-toy-to-4G-and-beyond" TargetMode="External"/><Relationship Id="rId13" Type="http://schemas.openxmlformats.org/officeDocument/2006/relationships/hyperlink" Target="https://web.archive.org/web/20110704043830/http:/www.spacetechhalloffame.org/inductees_1994_Digital_Image_Processing.html" TargetMode="External"/><Relationship Id="rId18" Type="http://schemas.openxmlformats.org/officeDocument/2006/relationships/hyperlink" Target="https://en.wikipedia.org/wiki/Digital_image_processing#cite_ref-Gonzalez_2008_26-0" TargetMode="External"/><Relationship Id="rId26" Type="http://schemas.openxmlformats.org/officeDocument/2006/relationships/hyperlink" Target="https://en.wikipedia.org/wiki/Digital_image_processing#cite_ref-28" TargetMode="External"/><Relationship Id="rId3" Type="http://schemas.openxmlformats.org/officeDocument/2006/relationships/hyperlink" Target="https://en.wikipedia.org/wiki/Computer_History_Museum" TargetMode="External"/><Relationship Id="rId21" Type="http://schemas.openxmlformats.org/officeDocument/2006/relationships/hyperlink" Target="https://en.wikipedia.org/wiki/Special:BookSources/9780131687288" TargetMode="External"/><Relationship Id="rId7" Type="http://schemas.openxmlformats.org/officeDocument/2006/relationships/hyperlink" Target="https://en.wikipedia.org/wiki/EDN_(magazine)" TargetMode="External"/><Relationship Id="rId12" Type="http://schemas.openxmlformats.org/officeDocument/2006/relationships/hyperlink" Target="https://en.wikipedia.org/wiki/Digital_image_processing#cite_ref-sf_24-0" TargetMode="External"/><Relationship Id="rId17" Type="http://schemas.openxmlformats.org/officeDocument/2006/relationships/hyperlink" Target="https://doi.org/10.1080/1206212x.2008.11441909" TargetMode="External"/><Relationship Id="rId25" Type="http://schemas.openxmlformats.org/officeDocument/2006/relationships/hyperlink" Target="https://web.archive.org/web/20170830052734/https:/people.cs.clemson.edu/~dhouse/courses/401/notes/affines-matrices.pdf" TargetMode="External"/><Relationship Id="rId2" Type="http://schemas.openxmlformats.org/officeDocument/2006/relationships/hyperlink" Target="https://www.computerhistory.org/siliconengine/single-chip-digital-signal-processor-introduced/" TargetMode="External"/><Relationship Id="rId16" Type="http://schemas.openxmlformats.org/officeDocument/2006/relationships/hyperlink" Target="https://en.wikipedia.org/wiki/Digital_object_identifier" TargetMode="External"/><Relationship Id="rId20" Type="http://schemas.openxmlformats.org/officeDocument/2006/relationships/hyperlink" Target="https://en.wikipedia.org/wiki/International_Standard_Book_Number" TargetMode="External"/><Relationship Id="rId29" Type="http://schemas.openxmlformats.org/officeDocument/2006/relationships/hyperlink" Target="https://en.wikipedia.org/wiki/Wayback_Machine" TargetMode="External"/><Relationship Id="rId1" Type="http://schemas.openxmlformats.org/officeDocument/2006/relationships/slideLayout" Target="../slideLayouts/slideLayout2.xml"/><Relationship Id="rId6" Type="http://schemas.openxmlformats.org/officeDocument/2006/relationships/hyperlink" Target="https://www.edn.com/design/systems-design/4394792/30-years-of-DSP--From-a-child-s-toy-to-4G-and-beyond" TargetMode="External"/><Relationship Id="rId11" Type="http://schemas.openxmlformats.org/officeDocument/2006/relationships/hyperlink" Target="https://web.archive.org/web/20191013204147/http:/ticsp.cs.tut.fi/reports/ticsp-report-60-reprint-rao-corrected.pdf" TargetMode="External"/><Relationship Id="rId24" Type="http://schemas.openxmlformats.org/officeDocument/2006/relationships/hyperlink" Target="https://en.wikipedia.org/wiki/Special:BookSources/9781482234602" TargetMode="External"/><Relationship Id="rId5" Type="http://schemas.openxmlformats.org/officeDocument/2006/relationships/hyperlink" Target="https://en.wikipedia.org/wiki/Digital_image_processing#cite_ref-Taranovich_22-0" TargetMode="External"/><Relationship Id="rId15" Type="http://schemas.openxmlformats.org/officeDocument/2006/relationships/hyperlink" Target="https://en.wikipedia.org/wiki/Digital_image_processing#cite_ref-:0_25-0" TargetMode="External"/><Relationship Id="rId23" Type="http://schemas.openxmlformats.org/officeDocument/2006/relationships/hyperlink" Target="https://people.cs.clemson.edu/~dhouse/courses/401/notes/affines-matrices.pdf" TargetMode="External"/><Relationship Id="rId28" Type="http://schemas.openxmlformats.org/officeDocument/2006/relationships/hyperlink" Target="https://web.archive.org/web/20120717000000/http:/www.beanblossom.in.us/larryy/cgi.html" TargetMode="External"/><Relationship Id="rId10" Type="http://schemas.openxmlformats.org/officeDocument/2006/relationships/hyperlink" Target="http://ticsp.cs.tut.fi/reports/ticsp-report-60-reprint-rao-corrected.pdf" TargetMode="External"/><Relationship Id="rId19" Type="http://schemas.openxmlformats.org/officeDocument/2006/relationships/hyperlink" Target="https://en.wikipedia.org/wiki/Digital_image_processing#cite_ref-Gonzalez_2008_26-1" TargetMode="External"/><Relationship Id="rId4" Type="http://schemas.openxmlformats.org/officeDocument/2006/relationships/hyperlink" Target="https://web.archive.org/web/20191003072500/https:/www.computerhistory.org/siliconengine/single-chip-digital-signal-processor-introduced/" TargetMode="External"/><Relationship Id="rId9" Type="http://schemas.openxmlformats.org/officeDocument/2006/relationships/hyperlink" Target="https://en.wikipedia.org/wiki/Digital_image_processing#cite_ref-Stankovic_23-0" TargetMode="External"/><Relationship Id="rId14" Type="http://schemas.openxmlformats.org/officeDocument/2006/relationships/hyperlink" Target="http://www.spacetechhalloffame.org/inductees_1994_Digital_Image_Processing.html" TargetMode="External"/><Relationship Id="rId22" Type="http://schemas.openxmlformats.org/officeDocument/2006/relationships/hyperlink" Target="https://en.wikipedia.org/wiki/Digital_image_processing#cite_ref-27" TargetMode="External"/><Relationship Id="rId27" Type="http://schemas.openxmlformats.org/officeDocument/2006/relationships/hyperlink" Target="http://www.beanblossom.in.us/larryy/cgi.html" TargetMode="External"/><Relationship Id="rId30" Type="http://schemas.openxmlformats.org/officeDocument/2006/relationships/hyperlink" Target="https://en.wikipedia.org/wiki/Larry_Yaeger" TargetMode="External"/></Relationships>
</file>

<file path=ppt/slides/_rels/slide72.xml.rels><?xml version="1.0" encoding="UTF-8" standalone="yes"?>
<Relationships xmlns="http://schemas.openxmlformats.org/package/2006/relationships"><Relationship Id="rId8" Type="http://schemas.openxmlformats.org/officeDocument/2006/relationships/hyperlink" Target="https://en.wikipedia.org/wiki/Special:BookSources/978-1-84628-379-6" TargetMode="External"/><Relationship Id="rId13" Type="http://schemas.openxmlformats.org/officeDocument/2006/relationships/hyperlink" Target="https://en.wikipedia.org/wiki/Special:BookSources/9780131687288" TargetMode="External"/><Relationship Id="rId3" Type="http://schemas.openxmlformats.org/officeDocument/2006/relationships/hyperlink" Target="https://doi.org/10.1002/9780470689776" TargetMode="External"/><Relationship Id="rId7" Type="http://schemas.openxmlformats.org/officeDocument/2006/relationships/hyperlink" Target="https://en.wikipedia.org/wiki/Springer_Science+Business_Media" TargetMode="External"/><Relationship Id="rId12" Type="http://schemas.openxmlformats.org/officeDocument/2006/relationships/hyperlink" Target="https://en.wikipedia.org/wiki/Special:BookSources/978-0-534-95393-5" TargetMode="External"/><Relationship Id="rId2" Type="http://schemas.openxmlformats.org/officeDocument/2006/relationships/hyperlink" Target="https://en.wikipedia.org/wiki/Digital_object_identifier" TargetMode="External"/><Relationship Id="rId1" Type="http://schemas.openxmlformats.org/officeDocument/2006/relationships/slideLayout" Target="../slideLayouts/slideLayout2.xml"/><Relationship Id="rId6" Type="http://schemas.openxmlformats.org/officeDocument/2006/relationships/hyperlink" Target="http://www.imagingbook.com/" TargetMode="External"/><Relationship Id="rId11" Type="http://schemas.openxmlformats.org/officeDocument/2006/relationships/hyperlink" Target="https://en.wikipedia.org/wiki/Special:BookSources/978-0-333-99451-1" TargetMode="External"/><Relationship Id="rId5" Type="http://schemas.openxmlformats.org/officeDocument/2006/relationships/hyperlink" Target="https://en.wikipedia.org/wiki/Special:BookSources/978-0470844731" TargetMode="External"/><Relationship Id="rId10" Type="http://schemas.openxmlformats.org/officeDocument/2006/relationships/hyperlink" Target="https://en.wikipedia.org/wiki/Special:BookSources/978-81-7758-898-9" TargetMode="External"/><Relationship Id="rId4" Type="http://schemas.openxmlformats.org/officeDocument/2006/relationships/hyperlink" Target="https://en.wikipedia.org/wiki/International_Standard_Book_Number" TargetMode="External"/><Relationship Id="rId9" Type="http://schemas.openxmlformats.org/officeDocument/2006/relationships/hyperlink" Target="https://en.wikipedia.org/wiki/Special:BookSources/978-0-470-01526-1" TargetMode="External"/></Relationships>
</file>

<file path=ppt/slides/_rels/slide73.xml.rels><?xml version="1.0" encoding="UTF-8" standalone="yes"?>
<Relationships xmlns="http://schemas.openxmlformats.org/package/2006/relationships"><Relationship Id="rId3" Type="http://schemas.openxmlformats.org/officeDocument/2006/relationships/hyperlink" Target="http://iprg.co.in/" TargetMode="External"/><Relationship Id="rId2" Type="http://schemas.openxmlformats.org/officeDocument/2006/relationships/hyperlink" Target="https://archive.org/details/Lectures_on_Image_Processing" TargetMode="External"/><Relationship Id="rId1" Type="http://schemas.openxmlformats.org/officeDocument/2006/relationships/slideLayout" Target="../slideLayouts/slideLayout2.xml"/><Relationship Id="rId5" Type="http://schemas.openxmlformats.org/officeDocument/2006/relationships/hyperlink" Target="http://www.ipol.im/" TargetMode="External"/><Relationship Id="rId4" Type="http://schemas.openxmlformats.org/officeDocument/2006/relationships/hyperlink" Target="http://www.mathworks.com/discovery/digital-image-processing.html"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986F77CE-F5D8-684E-83B8-89633C4429C4}"/>
              </a:ext>
            </a:extLst>
          </p:cNvPr>
          <p:cNvSpPr>
            <a:spLocks noGrp="1"/>
          </p:cNvSpPr>
          <p:nvPr>
            <p:ph type="ctrTitle"/>
          </p:nvPr>
        </p:nvSpPr>
        <p:spPr/>
        <p:txBody>
          <a:bodyPr/>
          <a:lstStyle/>
          <a:p>
            <a:r>
              <a:rPr lang="en" altLang="zh-TW" sz="8000" dirty="0">
                <a:solidFill>
                  <a:srgbClr val="FF0000"/>
                </a:solidFill>
              </a:rPr>
              <a:t>Digital image processing</a:t>
            </a:r>
            <a:endParaRPr kumimoji="1" lang="zh-TW" altLang="en-US" sz="8000" dirty="0">
              <a:solidFill>
                <a:srgbClr val="FF0000"/>
              </a:solidFill>
            </a:endParaRPr>
          </a:p>
        </p:txBody>
      </p:sp>
      <p:sp>
        <p:nvSpPr>
          <p:cNvPr id="3" name="矩形 2"/>
          <p:cNvSpPr/>
          <p:nvPr/>
        </p:nvSpPr>
        <p:spPr>
          <a:xfrm>
            <a:off x="1630017" y="4484741"/>
            <a:ext cx="8309113" cy="1200329"/>
          </a:xfrm>
          <a:prstGeom prst="rect">
            <a:avLst/>
          </a:prstGeom>
        </p:spPr>
        <p:txBody>
          <a:bodyPr wrap="square">
            <a:spAutoFit/>
          </a:bodyPr>
          <a:lstStyle/>
          <a:p>
            <a:pPr algn="ctr"/>
            <a:r>
              <a:rPr kumimoji="1" lang="en-US" altLang="zh-TW" sz="2400" b="1" dirty="0">
                <a:solidFill>
                  <a:srgbClr val="0070C0"/>
                </a:solidFill>
              </a:rPr>
              <a:t>Dr. Cheng-Fa Tsai</a:t>
            </a:r>
          </a:p>
          <a:p>
            <a:pPr algn="ctr"/>
            <a:r>
              <a:rPr kumimoji="1" lang="en-US" altLang="zh-TW" sz="2400" b="1" dirty="0">
                <a:solidFill>
                  <a:srgbClr val="0070C0"/>
                </a:solidFill>
              </a:rPr>
              <a:t>Professor, Dept. of Management Information Systems</a:t>
            </a:r>
          </a:p>
          <a:p>
            <a:pPr algn="ctr"/>
            <a:r>
              <a:rPr kumimoji="1" lang="en-US" altLang="zh-TW" sz="2400" b="1" dirty="0">
                <a:solidFill>
                  <a:srgbClr val="0070C0"/>
                </a:solidFill>
              </a:rPr>
              <a:t>National Pingtung University of Science &amp; Technology</a:t>
            </a:r>
            <a:endParaRPr kumimoji="1" lang="zh-TW" altLang="en-US" sz="2400" b="1" dirty="0">
              <a:solidFill>
                <a:srgbClr val="0070C0"/>
              </a:solidFill>
            </a:endParaRPr>
          </a:p>
        </p:txBody>
      </p:sp>
    </p:spTree>
    <p:extLst>
      <p:ext uri="{BB962C8B-B14F-4D97-AF65-F5344CB8AC3E}">
        <p14:creationId xmlns:p14="http://schemas.microsoft.com/office/powerpoint/2010/main" val="35795214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1">
            <a:extLst>
              <a:ext uri="{FF2B5EF4-FFF2-40B4-BE49-F238E27FC236}">
                <a16:creationId xmlns="" xmlns:a16="http://schemas.microsoft.com/office/drawing/2014/main" id="{25B4F4BA-1617-F34F-82C5-F505593C8276}"/>
              </a:ext>
            </a:extLst>
          </p:cNvPr>
          <p:cNvSpPr>
            <a:spLocks noGrp="1"/>
          </p:cNvSpPr>
          <p:nvPr>
            <p:ph type="title"/>
          </p:nvPr>
        </p:nvSpPr>
        <p:spPr>
          <a:xfrm>
            <a:off x="1063752" y="2313432"/>
            <a:ext cx="10058400" cy="1609344"/>
          </a:xfrm>
        </p:spPr>
        <p:txBody>
          <a:bodyPr/>
          <a:lstStyle/>
          <a:p>
            <a:r>
              <a:rPr kumimoji="1" lang="en-US" altLang="zh-TW" dirty="0"/>
              <a:t>1. </a:t>
            </a:r>
            <a:r>
              <a:rPr lang="en-US" altLang="zh-TW" dirty="0">
                <a:solidFill>
                  <a:srgbClr val="FF0000"/>
                </a:solidFill>
              </a:rPr>
              <a:t>History</a:t>
            </a:r>
            <a:endParaRPr kumimoji="1" lang="zh-TW" altLang="en-US" dirty="0">
              <a:solidFill>
                <a:srgbClr val="FF0000"/>
              </a:solidFill>
            </a:endParaRPr>
          </a:p>
        </p:txBody>
      </p:sp>
      <p:sp>
        <p:nvSpPr>
          <p:cNvPr id="3" name="內容版面配置區 2">
            <a:extLst>
              <a:ext uri="{FF2B5EF4-FFF2-40B4-BE49-F238E27FC236}">
                <a16:creationId xmlns="" xmlns:a16="http://schemas.microsoft.com/office/drawing/2014/main" id="{15A03D6D-D883-CE4B-B885-B6CD81370158}"/>
              </a:ext>
            </a:extLst>
          </p:cNvPr>
          <p:cNvSpPr>
            <a:spLocks noGrp="1"/>
          </p:cNvSpPr>
          <p:nvPr>
            <p:ph idx="1"/>
          </p:nvPr>
        </p:nvSpPr>
        <p:spPr>
          <a:xfrm>
            <a:off x="4957790" y="609717"/>
            <a:ext cx="6164362" cy="5845629"/>
          </a:xfrm>
        </p:spPr>
        <p:txBody>
          <a:bodyPr>
            <a:normAutofit fontScale="92500" lnSpcReduction="10000"/>
          </a:bodyPr>
          <a:lstStyle/>
          <a:p>
            <a:r>
              <a:rPr lang="en-US" altLang="zh-TW" sz="2800" dirty="0"/>
              <a:t>This led to images being processed in real-time, for some dedicated problems such as </a:t>
            </a:r>
            <a:r>
              <a:rPr lang="en-US" altLang="zh-TW" sz="2800" dirty="0">
                <a:hlinkClick r:id="rId2" tooltip="Television standards conversion"/>
              </a:rPr>
              <a:t>television standards conversion</a:t>
            </a:r>
            <a:r>
              <a:rPr lang="en-US" altLang="zh-TW" sz="2800" dirty="0"/>
              <a:t>. </a:t>
            </a:r>
          </a:p>
          <a:p>
            <a:r>
              <a:rPr lang="en-US" altLang="zh-TW" sz="2800" dirty="0"/>
              <a:t>As </a:t>
            </a:r>
            <a:r>
              <a:rPr lang="en-US" altLang="zh-TW" sz="2800" dirty="0">
                <a:hlinkClick r:id="rId3" tooltip="General-purpose computer"/>
              </a:rPr>
              <a:t>general-purpose computers</a:t>
            </a:r>
            <a:r>
              <a:rPr lang="en-US" altLang="zh-TW" sz="2800" dirty="0"/>
              <a:t> became faster, they started to take over the role of dedicated hardware for all but the most specialized and computer-intensive operations. </a:t>
            </a:r>
          </a:p>
          <a:p>
            <a:r>
              <a:rPr lang="en-US" altLang="zh-TW" sz="2800" dirty="0"/>
              <a:t>With the fast computers and signal processors available in the 2000s, digital image processing has become the most common form of image processing, and is generally used because it is not only the most versatile method, but also the cheapest.</a:t>
            </a:r>
            <a:endParaRPr lang="zh-TW" altLang="zh-TW" sz="2800" dirty="0"/>
          </a:p>
          <a:p>
            <a:endParaRPr kumimoji="1" lang="zh-TW" altLang="en-US" sz="2800" dirty="0"/>
          </a:p>
        </p:txBody>
      </p:sp>
      <p:sp>
        <p:nvSpPr>
          <p:cNvPr id="4" name="投影片編號版面配置區 3">
            <a:extLst>
              <a:ext uri="{FF2B5EF4-FFF2-40B4-BE49-F238E27FC236}">
                <a16:creationId xmlns="" xmlns:a16="http://schemas.microsoft.com/office/drawing/2014/main" id="{D5A1F526-CFAA-0B47-83FF-A26D24C99D13}"/>
              </a:ext>
            </a:extLst>
          </p:cNvPr>
          <p:cNvSpPr>
            <a:spLocks noGrp="1"/>
          </p:cNvSpPr>
          <p:nvPr>
            <p:ph type="sldNum" sz="quarter" idx="12"/>
          </p:nvPr>
        </p:nvSpPr>
        <p:spPr/>
        <p:txBody>
          <a:bodyPr/>
          <a:lstStyle/>
          <a:p>
            <a:fld id="{2E9C8995-155E-4143-9C83-CE73EE704CF0}" type="slidenum">
              <a:rPr kumimoji="1" lang="zh-TW" altLang="en-US" smtClean="0"/>
              <a:t>9</a:t>
            </a:fld>
            <a:endParaRPr kumimoji="1" lang="zh-TW" altLang="en-US"/>
          </a:p>
        </p:txBody>
      </p:sp>
      <p:cxnSp>
        <p:nvCxnSpPr>
          <p:cNvPr id="6" name="直線接點 5">
            <a:extLst>
              <a:ext uri="{FF2B5EF4-FFF2-40B4-BE49-F238E27FC236}">
                <a16:creationId xmlns="" xmlns:a16="http://schemas.microsoft.com/office/drawing/2014/main" id="{F7BCA337-510B-DE4E-94A9-E74760301806}"/>
              </a:ext>
            </a:extLst>
          </p:cNvPr>
          <p:cNvCxnSpPr>
            <a:cxnSpLocks/>
          </p:cNvCxnSpPr>
          <p:nvPr/>
        </p:nvCxnSpPr>
        <p:spPr>
          <a:xfrm>
            <a:off x="4294415" y="609717"/>
            <a:ext cx="0" cy="5431854"/>
          </a:xfrm>
          <a:prstGeom prst="line">
            <a:avLst/>
          </a:prstGeom>
          <a:ln w="38100"/>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42790582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41FE6CCB-1258-FF42-BBEB-DA720C0776F1}"/>
              </a:ext>
            </a:extLst>
          </p:cNvPr>
          <p:cNvSpPr>
            <a:spLocks noGrp="1"/>
          </p:cNvSpPr>
          <p:nvPr>
            <p:ph type="title"/>
          </p:nvPr>
        </p:nvSpPr>
        <p:spPr>
          <a:xfrm>
            <a:off x="3176234" y="682888"/>
            <a:ext cx="10058400" cy="1609344"/>
          </a:xfrm>
        </p:spPr>
        <p:txBody>
          <a:bodyPr/>
          <a:lstStyle/>
          <a:p>
            <a:r>
              <a:rPr kumimoji="1" lang="en-US" altLang="zh-TW" dirty="0">
                <a:solidFill>
                  <a:srgbClr val="FF0000"/>
                </a:solidFill>
              </a:rPr>
              <a:t>1.1 </a:t>
            </a:r>
            <a:r>
              <a:rPr kumimoji="1" lang="en" altLang="zh-TW" dirty="0">
                <a:solidFill>
                  <a:srgbClr val="FF0000"/>
                </a:solidFill>
              </a:rPr>
              <a:t>Image sensors</a:t>
            </a:r>
            <a:endParaRPr kumimoji="1" lang="zh-TW" altLang="en-US" dirty="0">
              <a:solidFill>
                <a:srgbClr val="FF0000"/>
              </a:solidFill>
            </a:endParaRPr>
          </a:p>
        </p:txBody>
      </p:sp>
      <p:sp>
        <p:nvSpPr>
          <p:cNvPr id="3" name="內容版面配置區 2">
            <a:extLst>
              <a:ext uri="{FF2B5EF4-FFF2-40B4-BE49-F238E27FC236}">
                <a16:creationId xmlns="" xmlns:a16="http://schemas.microsoft.com/office/drawing/2014/main" id="{60A1294A-1869-3343-BE2E-0B68A2AE60CD}"/>
              </a:ext>
            </a:extLst>
          </p:cNvPr>
          <p:cNvSpPr>
            <a:spLocks noGrp="1"/>
          </p:cNvSpPr>
          <p:nvPr>
            <p:ph idx="1"/>
          </p:nvPr>
        </p:nvSpPr>
        <p:spPr>
          <a:xfrm>
            <a:off x="795528" y="1936975"/>
            <a:ext cx="10515600" cy="4943586"/>
          </a:xfrm>
        </p:spPr>
        <p:txBody>
          <a:bodyPr>
            <a:normAutofit/>
          </a:bodyPr>
          <a:lstStyle/>
          <a:p>
            <a:pPr marL="0" indent="0">
              <a:buNone/>
            </a:pPr>
            <a:endParaRPr kumimoji="1" lang="en" altLang="zh-TW" sz="2400" dirty="0"/>
          </a:p>
          <a:p>
            <a:r>
              <a:rPr kumimoji="1" lang="en" altLang="zh-TW" sz="2400" dirty="0"/>
              <a:t>The basis for modern image sensors is </a:t>
            </a:r>
            <a:r>
              <a:rPr kumimoji="1" lang="en" altLang="zh-TW" sz="2400" dirty="0">
                <a:highlight>
                  <a:srgbClr val="FFFF00"/>
                </a:highlight>
              </a:rPr>
              <a:t>metal-oxide-semiconductor (MOS) technology</a:t>
            </a:r>
            <a:r>
              <a:rPr kumimoji="1" lang="en" altLang="zh-TW" sz="2400" dirty="0"/>
              <a:t>, which originates from the invention of the MOSFET (MOS field-effect transistor) by Mohamed M. Atalla and </a:t>
            </a:r>
            <a:r>
              <a:rPr kumimoji="1" lang="en" altLang="zh-TW" sz="2400" dirty="0" err="1"/>
              <a:t>Dawon</a:t>
            </a:r>
            <a:r>
              <a:rPr kumimoji="1" lang="en" altLang="zh-TW" sz="2400" dirty="0"/>
              <a:t> </a:t>
            </a:r>
            <a:r>
              <a:rPr kumimoji="1" lang="en" altLang="zh-TW" sz="2400" dirty="0" err="1"/>
              <a:t>Kahng</a:t>
            </a:r>
            <a:r>
              <a:rPr kumimoji="1" lang="en" altLang="zh-TW" sz="2400" dirty="0"/>
              <a:t> at Bell Labs in 1959.</a:t>
            </a:r>
          </a:p>
          <a:p>
            <a:r>
              <a:rPr kumimoji="1" lang="en" altLang="zh-TW" sz="2400" dirty="0"/>
              <a:t>This led to the development of digital semiconductor image sensors, including the charge-coupled device (CCD) and later the CMOS sensor.</a:t>
            </a:r>
          </a:p>
          <a:p>
            <a:r>
              <a:rPr kumimoji="1" lang="en" altLang="zh-TW" sz="2400" dirty="0"/>
              <a:t>The charge-coupled device was invented by Willard S. Boyle and George E. Smith at Bell Labs in 1969. While researching MOS technology, they realized that an electric charge was the analogy of the magnetic bubble and that it could be stored on a tiny MOS capacitor. </a:t>
            </a:r>
          </a:p>
          <a:p>
            <a:endParaRPr kumimoji="1" lang="en" altLang="zh-TW" sz="2400" dirty="0"/>
          </a:p>
          <a:p>
            <a:endParaRPr kumimoji="1" lang="en" altLang="zh-TW" sz="2400" dirty="0"/>
          </a:p>
          <a:p>
            <a:endParaRPr kumimoji="1" lang="zh-TW" altLang="en-US" sz="2400" dirty="0"/>
          </a:p>
        </p:txBody>
      </p:sp>
      <p:sp>
        <p:nvSpPr>
          <p:cNvPr id="5" name="投影片編號版面配置區 4">
            <a:extLst>
              <a:ext uri="{FF2B5EF4-FFF2-40B4-BE49-F238E27FC236}">
                <a16:creationId xmlns="" xmlns:a16="http://schemas.microsoft.com/office/drawing/2014/main" id="{8B225322-BDC6-8349-8A13-5607DAA10B2B}"/>
              </a:ext>
            </a:extLst>
          </p:cNvPr>
          <p:cNvSpPr>
            <a:spLocks noGrp="1"/>
          </p:cNvSpPr>
          <p:nvPr>
            <p:ph type="sldNum" sz="quarter" idx="12"/>
          </p:nvPr>
        </p:nvSpPr>
        <p:spPr/>
        <p:txBody>
          <a:bodyPr/>
          <a:lstStyle/>
          <a:p>
            <a:fld id="{2E9C8995-155E-4143-9C83-CE73EE704CF0}" type="slidenum">
              <a:rPr kumimoji="1" lang="zh-TW" altLang="en-US" smtClean="0"/>
              <a:t>10</a:t>
            </a:fld>
            <a:endParaRPr kumimoji="1" lang="zh-TW" altLang="en-US"/>
          </a:p>
        </p:txBody>
      </p:sp>
      <p:cxnSp>
        <p:nvCxnSpPr>
          <p:cNvPr id="7" name="直線接點 6">
            <a:extLst>
              <a:ext uri="{FF2B5EF4-FFF2-40B4-BE49-F238E27FC236}">
                <a16:creationId xmlns="" xmlns:a16="http://schemas.microsoft.com/office/drawing/2014/main" id="{1846B1A2-C1D2-A14D-B666-4E68CFBE47B1}"/>
              </a:ext>
            </a:extLst>
          </p:cNvPr>
          <p:cNvCxnSpPr/>
          <p:nvPr/>
        </p:nvCxnSpPr>
        <p:spPr>
          <a:xfrm>
            <a:off x="795528" y="2090057"/>
            <a:ext cx="105156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9" name="圖片 8">
            <a:extLst>
              <a:ext uri="{FF2B5EF4-FFF2-40B4-BE49-F238E27FC236}">
                <a16:creationId xmlns="" xmlns:a16="http://schemas.microsoft.com/office/drawing/2014/main" id="{C0B4C743-7E9E-114E-89D8-6E2C695AB87B}"/>
              </a:ext>
            </a:extLst>
          </p:cNvPr>
          <p:cNvPicPr>
            <a:picLocks noChangeAspect="1"/>
          </p:cNvPicPr>
          <p:nvPr/>
        </p:nvPicPr>
        <p:blipFill>
          <a:blip r:embed="rId2"/>
          <a:stretch>
            <a:fillRect/>
          </a:stretch>
        </p:blipFill>
        <p:spPr>
          <a:xfrm>
            <a:off x="8238091" y="330081"/>
            <a:ext cx="2490946" cy="1606894"/>
          </a:xfrm>
          <a:prstGeom prst="rect">
            <a:avLst/>
          </a:prstGeom>
        </p:spPr>
      </p:pic>
    </p:spTree>
    <p:extLst>
      <p:ext uri="{BB962C8B-B14F-4D97-AF65-F5344CB8AC3E}">
        <p14:creationId xmlns:p14="http://schemas.microsoft.com/office/powerpoint/2010/main" val="26677911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1">
            <a:extLst>
              <a:ext uri="{FF2B5EF4-FFF2-40B4-BE49-F238E27FC236}">
                <a16:creationId xmlns="" xmlns:a16="http://schemas.microsoft.com/office/drawing/2014/main" id="{54C899C3-6B34-CC41-9B54-BF69BB2611B8}"/>
              </a:ext>
            </a:extLst>
          </p:cNvPr>
          <p:cNvSpPr>
            <a:spLocks noGrp="1"/>
          </p:cNvSpPr>
          <p:nvPr>
            <p:ph type="title"/>
          </p:nvPr>
        </p:nvSpPr>
        <p:spPr>
          <a:xfrm>
            <a:off x="795528" y="480713"/>
            <a:ext cx="10058400" cy="1609344"/>
          </a:xfrm>
        </p:spPr>
        <p:txBody>
          <a:bodyPr/>
          <a:lstStyle/>
          <a:p>
            <a:pPr algn="ctr"/>
            <a:r>
              <a:rPr kumimoji="1" lang="en-US" altLang="zh-TW" dirty="0">
                <a:solidFill>
                  <a:srgbClr val="FF0000"/>
                </a:solidFill>
              </a:rPr>
              <a:t>1.1 </a:t>
            </a:r>
            <a:r>
              <a:rPr kumimoji="1" lang="en" altLang="zh-TW" dirty="0">
                <a:solidFill>
                  <a:srgbClr val="FF0000"/>
                </a:solidFill>
              </a:rPr>
              <a:t>Image sensors</a:t>
            </a:r>
            <a:endParaRPr kumimoji="1" lang="zh-TW" altLang="en-US" dirty="0">
              <a:solidFill>
                <a:srgbClr val="FF0000"/>
              </a:solidFill>
            </a:endParaRPr>
          </a:p>
        </p:txBody>
      </p:sp>
      <p:sp>
        <p:nvSpPr>
          <p:cNvPr id="3" name="內容版面配置區 2">
            <a:extLst>
              <a:ext uri="{FF2B5EF4-FFF2-40B4-BE49-F238E27FC236}">
                <a16:creationId xmlns="" xmlns:a16="http://schemas.microsoft.com/office/drawing/2014/main" id="{B7B43D11-C694-474C-A8BF-E9367DCE5521}"/>
              </a:ext>
            </a:extLst>
          </p:cNvPr>
          <p:cNvSpPr>
            <a:spLocks noGrp="1"/>
          </p:cNvSpPr>
          <p:nvPr>
            <p:ph idx="1"/>
          </p:nvPr>
        </p:nvSpPr>
        <p:spPr>
          <a:xfrm>
            <a:off x="1069848" y="2424801"/>
            <a:ext cx="10058400" cy="4050792"/>
          </a:xfrm>
        </p:spPr>
        <p:txBody>
          <a:bodyPr>
            <a:normAutofit/>
          </a:bodyPr>
          <a:lstStyle/>
          <a:p>
            <a:r>
              <a:rPr kumimoji="1" lang="en" altLang="zh-TW" sz="2800" dirty="0"/>
              <a:t>As it was fairly </a:t>
            </a:r>
            <a:r>
              <a:rPr kumimoji="1" lang="en" altLang="zh-TW" sz="2800" dirty="0" err="1"/>
              <a:t>straighforward</a:t>
            </a:r>
            <a:r>
              <a:rPr kumimoji="1" lang="en" altLang="zh-TW" sz="2800" dirty="0"/>
              <a:t> to fabricate a series of MOS capacitors in a row, they connected a suitable voltage to them so that the charge could be stepped along from one to the next. </a:t>
            </a:r>
          </a:p>
          <a:p>
            <a:endParaRPr kumimoji="1" lang="en" altLang="zh-TW" sz="2800" dirty="0"/>
          </a:p>
          <a:p>
            <a:r>
              <a:rPr kumimoji="1" lang="en" altLang="zh-TW" sz="2800" dirty="0"/>
              <a:t>The CCD is a semiconductor circuit that was later used in the first digital video cameras for television broadcasting.</a:t>
            </a:r>
          </a:p>
          <a:p>
            <a:endParaRPr kumimoji="1" lang="zh-TW" altLang="en-US" sz="2800" dirty="0"/>
          </a:p>
        </p:txBody>
      </p:sp>
      <p:sp>
        <p:nvSpPr>
          <p:cNvPr id="5" name="投影片編號版面配置區 4">
            <a:extLst>
              <a:ext uri="{FF2B5EF4-FFF2-40B4-BE49-F238E27FC236}">
                <a16:creationId xmlns="" xmlns:a16="http://schemas.microsoft.com/office/drawing/2014/main" id="{6BF7C49F-20CE-6143-8783-512839C68908}"/>
              </a:ext>
            </a:extLst>
          </p:cNvPr>
          <p:cNvSpPr>
            <a:spLocks noGrp="1"/>
          </p:cNvSpPr>
          <p:nvPr>
            <p:ph type="sldNum" sz="quarter" idx="12"/>
          </p:nvPr>
        </p:nvSpPr>
        <p:spPr/>
        <p:txBody>
          <a:bodyPr/>
          <a:lstStyle/>
          <a:p>
            <a:fld id="{2E9C8995-155E-4143-9C83-CE73EE704CF0}" type="slidenum">
              <a:rPr kumimoji="1" lang="zh-TW" altLang="en-US" smtClean="0"/>
              <a:t>11</a:t>
            </a:fld>
            <a:endParaRPr kumimoji="1" lang="zh-TW" altLang="en-US"/>
          </a:p>
        </p:txBody>
      </p:sp>
      <p:cxnSp>
        <p:nvCxnSpPr>
          <p:cNvPr id="7" name="直線接點 6">
            <a:extLst>
              <a:ext uri="{FF2B5EF4-FFF2-40B4-BE49-F238E27FC236}">
                <a16:creationId xmlns="" xmlns:a16="http://schemas.microsoft.com/office/drawing/2014/main" id="{474C3F30-1C48-F54E-AF2C-FAFEBB3F4300}"/>
              </a:ext>
            </a:extLst>
          </p:cNvPr>
          <p:cNvCxnSpPr/>
          <p:nvPr/>
        </p:nvCxnSpPr>
        <p:spPr>
          <a:xfrm>
            <a:off x="795528" y="2090057"/>
            <a:ext cx="105156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8" name="圖片 7">
            <a:extLst>
              <a:ext uri="{FF2B5EF4-FFF2-40B4-BE49-F238E27FC236}">
                <a16:creationId xmlns="" xmlns:a16="http://schemas.microsoft.com/office/drawing/2014/main" id="{E620CACC-4575-E840-8862-C04449DFE0DC}"/>
              </a:ext>
            </a:extLst>
          </p:cNvPr>
          <p:cNvPicPr>
            <a:picLocks noChangeAspect="1"/>
          </p:cNvPicPr>
          <p:nvPr/>
        </p:nvPicPr>
        <p:blipFill>
          <a:blip r:embed="rId2"/>
          <a:stretch>
            <a:fillRect/>
          </a:stretch>
        </p:blipFill>
        <p:spPr>
          <a:xfrm>
            <a:off x="8591582" y="315792"/>
            <a:ext cx="2490946" cy="1606894"/>
          </a:xfrm>
          <a:prstGeom prst="rect">
            <a:avLst/>
          </a:prstGeom>
        </p:spPr>
      </p:pic>
    </p:spTree>
    <p:extLst>
      <p:ext uri="{BB962C8B-B14F-4D97-AF65-F5344CB8AC3E}">
        <p14:creationId xmlns:p14="http://schemas.microsoft.com/office/powerpoint/2010/main" val="22885599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alpha val="3000"/>
          </a:schemeClr>
        </a:solidFill>
        <a:effectLst/>
      </p:bgPr>
    </p:bg>
    <p:spTree>
      <p:nvGrpSpPr>
        <p:cNvPr id="1" name=""/>
        <p:cNvGrpSpPr/>
        <p:nvPr/>
      </p:nvGrpSpPr>
      <p:grpSpPr>
        <a:xfrm>
          <a:off x="0" y="0"/>
          <a:ext cx="0" cy="0"/>
          <a:chOff x="0" y="0"/>
          <a:chExt cx="0" cy="0"/>
        </a:xfrm>
      </p:grpSpPr>
      <p:pic>
        <p:nvPicPr>
          <p:cNvPr id="8" name="圖片 7">
            <a:extLst>
              <a:ext uri="{FF2B5EF4-FFF2-40B4-BE49-F238E27FC236}">
                <a16:creationId xmlns="" xmlns:a16="http://schemas.microsoft.com/office/drawing/2014/main" id="{86857978-D111-E04E-A9B1-F4F111BB1116}"/>
              </a:ext>
            </a:extLst>
          </p:cNvPr>
          <p:cNvPicPr>
            <a:picLocks noChangeAspect="1"/>
          </p:cNvPicPr>
          <p:nvPr/>
        </p:nvPicPr>
        <p:blipFill>
          <a:blip r:embed="rId2">
            <a:alphaModFix amt="69000"/>
          </a:blip>
          <a:stretch>
            <a:fillRect/>
          </a:stretch>
        </p:blipFill>
        <p:spPr>
          <a:xfrm>
            <a:off x="8634254" y="81094"/>
            <a:ext cx="2490946" cy="1606894"/>
          </a:xfrm>
          <a:prstGeom prst="rect">
            <a:avLst/>
          </a:prstGeom>
        </p:spPr>
      </p:pic>
      <p:sp>
        <p:nvSpPr>
          <p:cNvPr id="5" name="標題 1">
            <a:extLst>
              <a:ext uri="{FF2B5EF4-FFF2-40B4-BE49-F238E27FC236}">
                <a16:creationId xmlns="" xmlns:a16="http://schemas.microsoft.com/office/drawing/2014/main" id="{68C3E7E4-8775-DD4D-A504-19D8AC4372C9}"/>
              </a:ext>
            </a:extLst>
          </p:cNvPr>
          <p:cNvSpPr>
            <a:spLocks noGrp="1"/>
          </p:cNvSpPr>
          <p:nvPr>
            <p:ph type="title"/>
          </p:nvPr>
        </p:nvSpPr>
        <p:spPr>
          <a:xfrm>
            <a:off x="838200" y="81094"/>
            <a:ext cx="10058400" cy="1609344"/>
          </a:xfrm>
        </p:spPr>
        <p:txBody>
          <a:bodyPr/>
          <a:lstStyle/>
          <a:p>
            <a:pPr algn="ctr"/>
            <a:r>
              <a:rPr kumimoji="1" lang="en-US" altLang="zh-TW" dirty="0"/>
              <a:t>1.1 </a:t>
            </a:r>
            <a:r>
              <a:rPr kumimoji="1" lang="en" altLang="zh-TW" dirty="0">
                <a:solidFill>
                  <a:srgbClr val="FF0000"/>
                </a:solidFill>
              </a:rPr>
              <a:t>Image sensors</a:t>
            </a:r>
            <a:endParaRPr kumimoji="1" lang="zh-TW" altLang="en-US" dirty="0">
              <a:solidFill>
                <a:srgbClr val="FF0000"/>
              </a:solidFill>
            </a:endParaRPr>
          </a:p>
        </p:txBody>
      </p:sp>
      <p:sp>
        <p:nvSpPr>
          <p:cNvPr id="3" name="內容版面配置區 2">
            <a:extLst>
              <a:ext uri="{FF2B5EF4-FFF2-40B4-BE49-F238E27FC236}">
                <a16:creationId xmlns="" xmlns:a16="http://schemas.microsoft.com/office/drawing/2014/main" id="{1911DD0F-8BDC-B94B-9F37-DA74212DCB87}"/>
              </a:ext>
            </a:extLst>
          </p:cNvPr>
          <p:cNvSpPr>
            <a:spLocks noGrp="1"/>
          </p:cNvSpPr>
          <p:nvPr>
            <p:ph idx="1"/>
          </p:nvPr>
        </p:nvSpPr>
        <p:spPr>
          <a:xfrm>
            <a:off x="838200" y="1690438"/>
            <a:ext cx="10515600" cy="5602805"/>
          </a:xfrm>
        </p:spPr>
        <p:txBody>
          <a:bodyPr>
            <a:normAutofit/>
          </a:bodyPr>
          <a:lstStyle/>
          <a:p>
            <a:r>
              <a:rPr kumimoji="1" lang="en" altLang="zh-TW" sz="2800" dirty="0"/>
              <a:t>The NMOS active-pixel sensor (APS) was invented by Olympus in Japan during the mid-1980s.</a:t>
            </a:r>
          </a:p>
          <a:p>
            <a:r>
              <a:rPr kumimoji="1" lang="en" altLang="zh-TW" sz="2800" dirty="0"/>
              <a:t> This was enabled by advances in MOS semiconductor device fabrication, with MOSFET </a:t>
            </a:r>
            <a:r>
              <a:rPr kumimoji="1" lang="en" altLang="zh-TW" sz="2800" dirty="0" err="1"/>
              <a:t>scalingreaching</a:t>
            </a:r>
            <a:r>
              <a:rPr kumimoji="1" lang="en" altLang="zh-TW" sz="2800" dirty="0"/>
              <a:t> smaller micron and then sub-micron levels. </a:t>
            </a:r>
          </a:p>
          <a:p>
            <a:r>
              <a:rPr kumimoji="1" lang="en" altLang="zh-TW" sz="2800" dirty="0"/>
              <a:t>The NMOS APS was fabricated by Tsutomu Nakamura's team at Olympus in 1985.</a:t>
            </a:r>
          </a:p>
          <a:p>
            <a:r>
              <a:rPr kumimoji="1" lang="en" altLang="zh-TW" sz="2800" dirty="0"/>
              <a:t>The CMOS active-pixel sensor (CMOS sensor) was later developed by Eric </a:t>
            </a:r>
            <a:r>
              <a:rPr kumimoji="1" lang="en" altLang="zh-TW" sz="2800" dirty="0" err="1"/>
              <a:t>Fossum's</a:t>
            </a:r>
            <a:r>
              <a:rPr kumimoji="1" lang="en" altLang="zh-TW" sz="2800" dirty="0"/>
              <a:t> team at the NASA Jet Propulsion Laboratory in 1993.</a:t>
            </a:r>
          </a:p>
          <a:p>
            <a:r>
              <a:rPr kumimoji="1" lang="en" altLang="zh-TW" sz="2800" dirty="0"/>
              <a:t>By 2007, sales of CMOS sensors had surpassed CCD sensors.</a:t>
            </a:r>
          </a:p>
          <a:p>
            <a:endParaRPr kumimoji="1" lang="zh-TW" altLang="en-US" sz="2800" dirty="0"/>
          </a:p>
        </p:txBody>
      </p:sp>
      <p:sp>
        <p:nvSpPr>
          <p:cNvPr id="4" name="投影片編號版面配置區 3">
            <a:extLst>
              <a:ext uri="{FF2B5EF4-FFF2-40B4-BE49-F238E27FC236}">
                <a16:creationId xmlns="" xmlns:a16="http://schemas.microsoft.com/office/drawing/2014/main" id="{1327FA70-5538-5B49-A9A1-873FC6C90724}"/>
              </a:ext>
            </a:extLst>
          </p:cNvPr>
          <p:cNvSpPr>
            <a:spLocks noGrp="1"/>
          </p:cNvSpPr>
          <p:nvPr>
            <p:ph type="sldNum" sz="quarter" idx="12"/>
          </p:nvPr>
        </p:nvSpPr>
        <p:spPr/>
        <p:txBody>
          <a:bodyPr/>
          <a:lstStyle/>
          <a:p>
            <a:fld id="{2E9C8995-155E-4143-9C83-CE73EE704CF0}" type="slidenum">
              <a:rPr kumimoji="1" lang="zh-TW" altLang="en-US" smtClean="0"/>
              <a:t>12</a:t>
            </a:fld>
            <a:endParaRPr kumimoji="1" lang="zh-TW" altLang="en-US"/>
          </a:p>
        </p:txBody>
      </p:sp>
      <p:cxnSp>
        <p:nvCxnSpPr>
          <p:cNvPr id="6" name="直線接點 5">
            <a:extLst>
              <a:ext uri="{FF2B5EF4-FFF2-40B4-BE49-F238E27FC236}">
                <a16:creationId xmlns="" xmlns:a16="http://schemas.microsoft.com/office/drawing/2014/main" id="{ABCC3AE1-B912-9549-B3F8-25CD3C3AD9AC}"/>
              </a:ext>
            </a:extLst>
          </p:cNvPr>
          <p:cNvCxnSpPr/>
          <p:nvPr/>
        </p:nvCxnSpPr>
        <p:spPr>
          <a:xfrm>
            <a:off x="838200" y="1453242"/>
            <a:ext cx="105156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607283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195A02AD-3516-B948-93A8-651A23C8AC7B}"/>
              </a:ext>
            </a:extLst>
          </p:cNvPr>
          <p:cNvSpPr>
            <a:spLocks noGrp="1"/>
          </p:cNvSpPr>
          <p:nvPr>
            <p:ph type="title"/>
          </p:nvPr>
        </p:nvSpPr>
        <p:spPr>
          <a:xfrm>
            <a:off x="528175" y="447394"/>
            <a:ext cx="10058400" cy="2751532"/>
          </a:xfrm>
        </p:spPr>
        <p:txBody>
          <a:bodyPr>
            <a:normAutofit/>
          </a:bodyPr>
          <a:lstStyle/>
          <a:p>
            <a:r>
              <a:rPr kumimoji="1" lang="en-US" altLang="zh-TW" dirty="0"/>
              <a:t>1.2 </a:t>
            </a:r>
            <a:br>
              <a:rPr kumimoji="1" lang="en-US" altLang="zh-TW" dirty="0"/>
            </a:br>
            <a:r>
              <a:rPr lang="en-US" altLang="zh-TW" dirty="0">
                <a:solidFill>
                  <a:srgbClr val="FF0000"/>
                </a:solidFill>
              </a:rPr>
              <a:t>Image </a:t>
            </a:r>
            <a:br>
              <a:rPr lang="en-US" altLang="zh-TW" dirty="0">
                <a:solidFill>
                  <a:srgbClr val="FF0000"/>
                </a:solidFill>
              </a:rPr>
            </a:br>
            <a:r>
              <a:rPr lang="en-US" altLang="zh-TW" dirty="0">
                <a:solidFill>
                  <a:srgbClr val="FF0000"/>
                </a:solidFill>
              </a:rPr>
              <a:t>compression</a:t>
            </a:r>
            <a:endParaRPr kumimoji="1" lang="zh-TW" altLang="en-US" dirty="0">
              <a:solidFill>
                <a:srgbClr val="FF0000"/>
              </a:solidFill>
            </a:endParaRPr>
          </a:p>
        </p:txBody>
      </p:sp>
      <p:sp>
        <p:nvSpPr>
          <p:cNvPr id="3" name="內容版面配置區 2">
            <a:extLst>
              <a:ext uri="{FF2B5EF4-FFF2-40B4-BE49-F238E27FC236}">
                <a16:creationId xmlns="" xmlns:a16="http://schemas.microsoft.com/office/drawing/2014/main" id="{8E8A601A-B9FF-844E-8FC4-72407AD26371}"/>
              </a:ext>
            </a:extLst>
          </p:cNvPr>
          <p:cNvSpPr>
            <a:spLocks noGrp="1"/>
          </p:cNvSpPr>
          <p:nvPr>
            <p:ph idx="1"/>
          </p:nvPr>
        </p:nvSpPr>
        <p:spPr>
          <a:xfrm>
            <a:off x="4924480" y="940848"/>
            <a:ext cx="7026728" cy="4976304"/>
          </a:xfrm>
        </p:spPr>
        <p:txBody>
          <a:bodyPr>
            <a:normAutofit/>
          </a:bodyPr>
          <a:lstStyle/>
          <a:p>
            <a:r>
              <a:rPr lang="en-US" altLang="zh-TW" sz="2800" dirty="0"/>
              <a:t>An important development in digital </a:t>
            </a:r>
            <a:r>
              <a:rPr lang="en-US" altLang="zh-TW" sz="2800" dirty="0">
                <a:hlinkClick r:id="rId2" tooltip="Image compression"/>
              </a:rPr>
              <a:t>image compression</a:t>
            </a:r>
            <a:r>
              <a:rPr lang="en-US" altLang="zh-TW" sz="2800" dirty="0"/>
              <a:t> technology was the </a:t>
            </a:r>
            <a:r>
              <a:rPr lang="en-US" altLang="zh-TW" sz="2800" dirty="0">
                <a:hlinkClick r:id="rId3" tooltip="Discrete cosine transform"/>
              </a:rPr>
              <a:t>discrete cosine transform</a:t>
            </a:r>
            <a:r>
              <a:rPr lang="en-US" altLang="zh-TW" sz="2800" dirty="0"/>
              <a:t> (DCT), a </a:t>
            </a:r>
            <a:r>
              <a:rPr lang="en-US" altLang="zh-TW" sz="2800" dirty="0">
                <a:hlinkClick r:id="rId4" tooltip="Lossy compression"/>
              </a:rPr>
              <a:t>lossy compression</a:t>
            </a:r>
            <a:r>
              <a:rPr lang="en-US" altLang="zh-TW" sz="2800" dirty="0"/>
              <a:t> technique first proposed by </a:t>
            </a:r>
            <a:r>
              <a:rPr lang="en-US" altLang="zh-TW" sz="2800" dirty="0">
                <a:hlinkClick r:id="rId5" tooltip="N. Ahmed"/>
              </a:rPr>
              <a:t>Nasir Ahmed</a:t>
            </a:r>
            <a:r>
              <a:rPr lang="en-US" altLang="zh-TW" sz="2800" dirty="0"/>
              <a:t> in 1972.</a:t>
            </a:r>
          </a:p>
          <a:p>
            <a:endParaRPr lang="en-US" altLang="zh-TW" sz="2800" dirty="0"/>
          </a:p>
          <a:p>
            <a:r>
              <a:rPr lang="en-US" altLang="zh-TW" sz="2800" dirty="0"/>
              <a:t>DCT compression became the basis for </a:t>
            </a:r>
            <a:r>
              <a:rPr lang="en-US" altLang="zh-TW" sz="2800" dirty="0">
                <a:hlinkClick r:id="rId6" tooltip="JPEG"/>
              </a:rPr>
              <a:t>JPEG</a:t>
            </a:r>
            <a:r>
              <a:rPr lang="en-US" altLang="zh-TW" sz="2800" dirty="0"/>
              <a:t>, which was introduced by the </a:t>
            </a:r>
            <a:r>
              <a:rPr lang="en-US" altLang="zh-TW" sz="2800" dirty="0">
                <a:hlinkClick r:id="rId7" tooltip="Joint Photographic Experts Group"/>
              </a:rPr>
              <a:t>Joint Photographic Experts Group</a:t>
            </a:r>
            <a:r>
              <a:rPr lang="en-US" altLang="zh-TW" sz="2800" dirty="0"/>
              <a:t> in 1992.</a:t>
            </a:r>
            <a:r>
              <a:rPr lang="en-US" altLang="zh-TW" sz="2800" baseline="30000" dirty="0"/>
              <a:t> </a:t>
            </a:r>
          </a:p>
        </p:txBody>
      </p:sp>
      <p:sp>
        <p:nvSpPr>
          <p:cNvPr id="5" name="投影片編號版面配置區 4">
            <a:extLst>
              <a:ext uri="{FF2B5EF4-FFF2-40B4-BE49-F238E27FC236}">
                <a16:creationId xmlns="" xmlns:a16="http://schemas.microsoft.com/office/drawing/2014/main" id="{DA8FA5DA-1776-3C46-837B-2516EA41D0C3}"/>
              </a:ext>
            </a:extLst>
          </p:cNvPr>
          <p:cNvSpPr>
            <a:spLocks noGrp="1"/>
          </p:cNvSpPr>
          <p:nvPr>
            <p:ph type="sldNum" sz="quarter" idx="12"/>
          </p:nvPr>
        </p:nvSpPr>
        <p:spPr/>
        <p:txBody>
          <a:bodyPr/>
          <a:lstStyle/>
          <a:p>
            <a:fld id="{2E9C8995-155E-4143-9C83-CE73EE704CF0}" type="slidenum">
              <a:rPr kumimoji="1" lang="zh-TW" altLang="en-US" smtClean="0"/>
              <a:t>13</a:t>
            </a:fld>
            <a:endParaRPr kumimoji="1" lang="zh-TW" altLang="en-US"/>
          </a:p>
        </p:txBody>
      </p:sp>
      <p:cxnSp>
        <p:nvCxnSpPr>
          <p:cNvPr id="7" name="直線接點 6">
            <a:extLst>
              <a:ext uri="{FF2B5EF4-FFF2-40B4-BE49-F238E27FC236}">
                <a16:creationId xmlns="" xmlns:a16="http://schemas.microsoft.com/office/drawing/2014/main" id="{4C009948-9821-484D-AD62-24F1903A0AB8}"/>
              </a:ext>
            </a:extLst>
          </p:cNvPr>
          <p:cNvCxnSpPr>
            <a:cxnSpLocks/>
          </p:cNvCxnSpPr>
          <p:nvPr/>
        </p:nvCxnSpPr>
        <p:spPr>
          <a:xfrm>
            <a:off x="4408714" y="940848"/>
            <a:ext cx="0" cy="467618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13" name="圖片 12">
            <a:extLst>
              <a:ext uri="{FF2B5EF4-FFF2-40B4-BE49-F238E27FC236}">
                <a16:creationId xmlns="" xmlns:a16="http://schemas.microsoft.com/office/drawing/2014/main" id="{31CC08C0-1B7E-5A41-846D-E7856D38E64E}"/>
              </a:ext>
            </a:extLst>
          </p:cNvPr>
          <p:cNvPicPr>
            <a:picLocks noChangeAspect="1"/>
          </p:cNvPicPr>
          <p:nvPr/>
        </p:nvPicPr>
        <p:blipFill>
          <a:blip r:embed="rId8"/>
          <a:stretch>
            <a:fillRect/>
          </a:stretch>
        </p:blipFill>
        <p:spPr>
          <a:xfrm>
            <a:off x="482671" y="3429000"/>
            <a:ext cx="3703747" cy="2214532"/>
          </a:xfrm>
          <a:prstGeom prst="rect">
            <a:avLst/>
          </a:prstGeom>
        </p:spPr>
      </p:pic>
    </p:spTree>
    <p:extLst>
      <p:ext uri="{BB962C8B-B14F-4D97-AF65-F5344CB8AC3E}">
        <p14:creationId xmlns:p14="http://schemas.microsoft.com/office/powerpoint/2010/main" val="5691736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195A02AD-3516-B948-93A8-651A23C8AC7B}"/>
              </a:ext>
            </a:extLst>
          </p:cNvPr>
          <p:cNvSpPr>
            <a:spLocks noGrp="1"/>
          </p:cNvSpPr>
          <p:nvPr>
            <p:ph type="title"/>
          </p:nvPr>
        </p:nvSpPr>
        <p:spPr>
          <a:xfrm>
            <a:off x="1069848" y="484632"/>
            <a:ext cx="10058400" cy="2144268"/>
          </a:xfrm>
        </p:spPr>
        <p:txBody>
          <a:bodyPr>
            <a:normAutofit fontScale="90000"/>
          </a:bodyPr>
          <a:lstStyle/>
          <a:p>
            <a:r>
              <a:rPr kumimoji="1" lang="en-US" altLang="zh-TW" dirty="0"/>
              <a:t>1.2 </a:t>
            </a:r>
            <a:br>
              <a:rPr kumimoji="1" lang="en-US" altLang="zh-TW" dirty="0"/>
            </a:br>
            <a:r>
              <a:rPr lang="en-US" altLang="zh-TW" dirty="0">
                <a:solidFill>
                  <a:srgbClr val="FF0000"/>
                </a:solidFill>
              </a:rPr>
              <a:t>Image </a:t>
            </a:r>
            <a:br>
              <a:rPr lang="en-US" altLang="zh-TW" dirty="0">
                <a:solidFill>
                  <a:srgbClr val="FF0000"/>
                </a:solidFill>
              </a:rPr>
            </a:br>
            <a:r>
              <a:rPr lang="en-US" altLang="zh-TW" dirty="0">
                <a:solidFill>
                  <a:srgbClr val="FF0000"/>
                </a:solidFill>
              </a:rPr>
              <a:t>compression</a:t>
            </a:r>
            <a:endParaRPr kumimoji="1" lang="zh-TW" altLang="en-US" dirty="0">
              <a:solidFill>
                <a:srgbClr val="FF0000"/>
              </a:solidFill>
            </a:endParaRPr>
          </a:p>
        </p:txBody>
      </p:sp>
      <p:sp>
        <p:nvSpPr>
          <p:cNvPr id="3" name="內容版面配置區 2">
            <a:extLst>
              <a:ext uri="{FF2B5EF4-FFF2-40B4-BE49-F238E27FC236}">
                <a16:creationId xmlns="" xmlns:a16="http://schemas.microsoft.com/office/drawing/2014/main" id="{8E8A601A-B9FF-844E-8FC4-72407AD26371}"/>
              </a:ext>
            </a:extLst>
          </p:cNvPr>
          <p:cNvSpPr>
            <a:spLocks noGrp="1"/>
          </p:cNvSpPr>
          <p:nvPr>
            <p:ph idx="1"/>
          </p:nvPr>
        </p:nvSpPr>
        <p:spPr>
          <a:xfrm>
            <a:off x="5362086" y="484632"/>
            <a:ext cx="5949042" cy="5580751"/>
          </a:xfrm>
        </p:spPr>
        <p:txBody>
          <a:bodyPr>
            <a:normAutofit/>
          </a:bodyPr>
          <a:lstStyle/>
          <a:p>
            <a:r>
              <a:rPr lang="en-US" altLang="zh-TW" sz="2800" dirty="0"/>
              <a:t>JPEG compresses images down to much smaller file sizes, and has become the most widely used </a:t>
            </a:r>
            <a:r>
              <a:rPr lang="en-US" altLang="zh-TW" sz="2800" dirty="0">
                <a:hlinkClick r:id="rId2" tooltip="Image file format"/>
              </a:rPr>
              <a:t>image file format</a:t>
            </a:r>
            <a:r>
              <a:rPr lang="en-US" altLang="zh-TW" sz="2800" dirty="0"/>
              <a:t> on the </a:t>
            </a:r>
            <a:r>
              <a:rPr lang="en-US" altLang="zh-TW" sz="2800" dirty="0">
                <a:hlinkClick r:id="rId3" tooltip="Internet"/>
              </a:rPr>
              <a:t>Internet</a:t>
            </a:r>
            <a:r>
              <a:rPr lang="en-US" altLang="zh-TW" sz="2800" dirty="0"/>
              <a:t>.</a:t>
            </a:r>
          </a:p>
          <a:p>
            <a:endParaRPr lang="en-US" altLang="zh-TW" sz="2800" dirty="0"/>
          </a:p>
          <a:p>
            <a:r>
              <a:rPr lang="en-US" altLang="zh-TW" sz="2800" dirty="0"/>
              <a:t>Its highly efficient DCT compression algorithm was largely responsible for the wide proliferation of </a:t>
            </a:r>
            <a:r>
              <a:rPr lang="en-US" altLang="zh-TW" sz="2800" dirty="0">
                <a:hlinkClick r:id="rId4" tooltip="Digital images"/>
              </a:rPr>
              <a:t>digital images</a:t>
            </a:r>
            <a:r>
              <a:rPr lang="en-US" altLang="zh-TW" sz="2800" dirty="0"/>
              <a:t> and </a:t>
            </a:r>
            <a:r>
              <a:rPr lang="en-US" altLang="zh-TW" sz="2800" dirty="0">
                <a:hlinkClick r:id="rId5" tooltip="Digital photo"/>
              </a:rPr>
              <a:t>digital </a:t>
            </a:r>
            <a:r>
              <a:rPr lang="en-US" altLang="zh-TW" sz="2800" dirty="0" err="1">
                <a:hlinkClick r:id="rId5" tooltip="Digital photo"/>
              </a:rPr>
              <a:t>photos</a:t>
            </a:r>
            <a:r>
              <a:rPr lang="en-US" altLang="zh-TW" sz="2800" dirty="0" err="1"/>
              <a:t>,with</a:t>
            </a:r>
            <a:r>
              <a:rPr lang="en-US" altLang="zh-TW" sz="2800" dirty="0"/>
              <a:t> several billion JPEG images produced every day as of 2015.</a:t>
            </a:r>
            <a:endParaRPr kumimoji="1" lang="zh-TW" altLang="en-US" sz="2800" dirty="0"/>
          </a:p>
        </p:txBody>
      </p:sp>
      <p:sp>
        <p:nvSpPr>
          <p:cNvPr id="5" name="投影片編號版面配置區 4">
            <a:extLst>
              <a:ext uri="{FF2B5EF4-FFF2-40B4-BE49-F238E27FC236}">
                <a16:creationId xmlns="" xmlns:a16="http://schemas.microsoft.com/office/drawing/2014/main" id="{DA8FA5DA-1776-3C46-837B-2516EA41D0C3}"/>
              </a:ext>
            </a:extLst>
          </p:cNvPr>
          <p:cNvSpPr>
            <a:spLocks noGrp="1"/>
          </p:cNvSpPr>
          <p:nvPr>
            <p:ph type="sldNum" sz="quarter" idx="12"/>
          </p:nvPr>
        </p:nvSpPr>
        <p:spPr/>
        <p:txBody>
          <a:bodyPr/>
          <a:lstStyle/>
          <a:p>
            <a:fld id="{2E9C8995-155E-4143-9C83-CE73EE704CF0}" type="slidenum">
              <a:rPr kumimoji="1" lang="zh-TW" altLang="en-US" smtClean="0"/>
              <a:t>14</a:t>
            </a:fld>
            <a:endParaRPr kumimoji="1" lang="zh-TW" altLang="en-US"/>
          </a:p>
        </p:txBody>
      </p:sp>
      <p:cxnSp>
        <p:nvCxnSpPr>
          <p:cNvPr id="6" name="直線接點 5">
            <a:extLst>
              <a:ext uri="{FF2B5EF4-FFF2-40B4-BE49-F238E27FC236}">
                <a16:creationId xmlns="" xmlns:a16="http://schemas.microsoft.com/office/drawing/2014/main" id="{A52638AB-2CA6-834E-AEE3-5B9370FC3919}"/>
              </a:ext>
            </a:extLst>
          </p:cNvPr>
          <p:cNvCxnSpPr/>
          <p:nvPr/>
        </p:nvCxnSpPr>
        <p:spPr>
          <a:xfrm>
            <a:off x="4718957" y="484632"/>
            <a:ext cx="0" cy="563858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570008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77DF3839-F871-1B4A-93BF-1964FD7587EF}"/>
              </a:ext>
            </a:extLst>
          </p:cNvPr>
          <p:cNvSpPr>
            <a:spLocks noGrp="1"/>
          </p:cNvSpPr>
          <p:nvPr>
            <p:ph type="title"/>
          </p:nvPr>
        </p:nvSpPr>
        <p:spPr>
          <a:xfrm>
            <a:off x="838200" y="348795"/>
            <a:ext cx="10058400" cy="3684361"/>
          </a:xfrm>
        </p:spPr>
        <p:txBody>
          <a:bodyPr>
            <a:normAutofit fontScale="90000"/>
          </a:bodyPr>
          <a:lstStyle/>
          <a:p>
            <a:r>
              <a:rPr kumimoji="1" lang="en-US" altLang="zh-TW" dirty="0"/>
              <a:t>1.3 </a:t>
            </a:r>
            <a:br>
              <a:rPr kumimoji="1" lang="en-US" altLang="zh-TW" dirty="0"/>
            </a:br>
            <a:r>
              <a:rPr lang="en-US" altLang="zh-TW" dirty="0">
                <a:solidFill>
                  <a:srgbClr val="FF0000"/>
                </a:solidFill>
              </a:rPr>
              <a:t>Digital </a:t>
            </a:r>
            <a:br>
              <a:rPr lang="en-US" altLang="zh-TW" dirty="0">
                <a:solidFill>
                  <a:srgbClr val="FF0000"/>
                </a:solidFill>
              </a:rPr>
            </a:br>
            <a:r>
              <a:rPr lang="en-US" altLang="zh-TW" dirty="0">
                <a:solidFill>
                  <a:srgbClr val="FF0000"/>
                </a:solidFill>
              </a:rPr>
              <a:t>signal </a:t>
            </a:r>
            <a:br>
              <a:rPr lang="en-US" altLang="zh-TW" dirty="0">
                <a:solidFill>
                  <a:srgbClr val="FF0000"/>
                </a:solidFill>
              </a:rPr>
            </a:br>
            <a:r>
              <a:rPr lang="en-US" altLang="zh-TW" dirty="0">
                <a:solidFill>
                  <a:srgbClr val="FF0000"/>
                </a:solidFill>
              </a:rPr>
              <a:t>processor </a:t>
            </a:r>
            <a:br>
              <a:rPr lang="en-US" altLang="zh-TW" dirty="0">
                <a:solidFill>
                  <a:srgbClr val="FF0000"/>
                </a:solidFill>
              </a:rPr>
            </a:br>
            <a:r>
              <a:rPr lang="en-US" altLang="zh-TW" dirty="0">
                <a:solidFill>
                  <a:srgbClr val="FF0000"/>
                </a:solidFill>
              </a:rPr>
              <a:t>(DSP)</a:t>
            </a:r>
            <a:endParaRPr kumimoji="1" lang="zh-TW" altLang="en-US" dirty="0">
              <a:solidFill>
                <a:srgbClr val="FF0000"/>
              </a:solidFill>
            </a:endParaRPr>
          </a:p>
        </p:txBody>
      </p:sp>
      <p:sp>
        <p:nvSpPr>
          <p:cNvPr id="3" name="內容版面配置區 2">
            <a:extLst>
              <a:ext uri="{FF2B5EF4-FFF2-40B4-BE49-F238E27FC236}">
                <a16:creationId xmlns="" xmlns:a16="http://schemas.microsoft.com/office/drawing/2014/main" id="{40E4F314-7F45-6841-A010-BCB76A41073F}"/>
              </a:ext>
            </a:extLst>
          </p:cNvPr>
          <p:cNvSpPr>
            <a:spLocks noGrp="1"/>
          </p:cNvSpPr>
          <p:nvPr>
            <p:ph idx="1"/>
          </p:nvPr>
        </p:nvSpPr>
        <p:spPr>
          <a:xfrm>
            <a:off x="4500807" y="620572"/>
            <a:ext cx="7130361" cy="5616855"/>
          </a:xfrm>
        </p:spPr>
        <p:txBody>
          <a:bodyPr>
            <a:normAutofit/>
          </a:bodyPr>
          <a:lstStyle/>
          <a:p>
            <a:r>
              <a:rPr lang="en-US" altLang="zh-TW" sz="2800" dirty="0"/>
              <a:t>Electronic </a:t>
            </a:r>
            <a:r>
              <a:rPr lang="en-US" altLang="zh-TW" sz="2800" dirty="0">
                <a:hlinkClick r:id="rId2" tooltip="Signal processing"/>
              </a:rPr>
              <a:t>signal processing</a:t>
            </a:r>
            <a:r>
              <a:rPr lang="en-US" altLang="zh-TW" sz="2800" dirty="0"/>
              <a:t> was revolutionized by the wide adoption of </a:t>
            </a:r>
            <a:r>
              <a:rPr lang="en-US" altLang="zh-TW" sz="2800" dirty="0">
                <a:hlinkClick r:id="rId3" tooltip="MOS technology"/>
              </a:rPr>
              <a:t>MOS technology</a:t>
            </a:r>
            <a:r>
              <a:rPr lang="en-US" altLang="zh-TW" sz="2800" dirty="0"/>
              <a:t> in the 1970s.</a:t>
            </a:r>
            <a:r>
              <a:rPr lang="en-US" altLang="zh-TW" sz="2800" dirty="0">
                <a:hlinkClick r:id="rId4" tooltip="MOS integrated circuit"/>
              </a:rPr>
              <a:t>MOS integrated circuit</a:t>
            </a:r>
            <a:r>
              <a:rPr lang="en-US" altLang="zh-TW" sz="2800" dirty="0"/>
              <a:t> technology was the basis for the first single chip </a:t>
            </a:r>
            <a:r>
              <a:rPr lang="en-US" altLang="zh-TW" sz="2800" dirty="0">
                <a:hlinkClick r:id="rId5" tooltip="Microprocessors"/>
              </a:rPr>
              <a:t>microprocessors</a:t>
            </a:r>
            <a:r>
              <a:rPr lang="en-US" altLang="zh-TW" sz="2800" dirty="0"/>
              <a:t> and </a:t>
            </a:r>
            <a:r>
              <a:rPr lang="en-US" altLang="zh-TW" sz="2800" dirty="0">
                <a:hlinkClick r:id="rId6" tooltip="Microcontrollers"/>
              </a:rPr>
              <a:t>microcontrollers</a:t>
            </a:r>
            <a:r>
              <a:rPr lang="en-US" altLang="zh-TW" sz="2800" dirty="0"/>
              <a:t> in the early 1970s,and then the first single-chip </a:t>
            </a:r>
            <a:r>
              <a:rPr lang="en-US" altLang="zh-TW" sz="2800" dirty="0">
                <a:hlinkClick r:id="rId7" tooltip="Digital signal processor"/>
              </a:rPr>
              <a:t>digital signal processor</a:t>
            </a:r>
            <a:r>
              <a:rPr lang="en-US" altLang="zh-TW" sz="2800" dirty="0"/>
              <a:t> (DSP) chips in the late 1970s.</a:t>
            </a:r>
          </a:p>
          <a:p>
            <a:endParaRPr lang="en-US" altLang="zh-TW" sz="2800" dirty="0"/>
          </a:p>
          <a:p>
            <a:r>
              <a:rPr lang="en-US" altLang="zh-TW" sz="2800" dirty="0"/>
              <a:t>DSP chips have since been widely used in digital image processing.</a:t>
            </a:r>
          </a:p>
          <a:p>
            <a:pPr marL="0" indent="0">
              <a:buNone/>
            </a:pPr>
            <a:endParaRPr lang="zh-TW" altLang="zh-TW" sz="2800" dirty="0"/>
          </a:p>
          <a:p>
            <a:endParaRPr kumimoji="1" lang="zh-TW" altLang="en-US" sz="2800" dirty="0"/>
          </a:p>
        </p:txBody>
      </p:sp>
      <p:sp>
        <p:nvSpPr>
          <p:cNvPr id="5" name="投影片編號版面配置區 4">
            <a:extLst>
              <a:ext uri="{FF2B5EF4-FFF2-40B4-BE49-F238E27FC236}">
                <a16:creationId xmlns="" xmlns:a16="http://schemas.microsoft.com/office/drawing/2014/main" id="{D70799A3-73D0-D44D-9777-451AC5A75979}"/>
              </a:ext>
            </a:extLst>
          </p:cNvPr>
          <p:cNvSpPr>
            <a:spLocks noGrp="1"/>
          </p:cNvSpPr>
          <p:nvPr>
            <p:ph type="sldNum" sz="quarter" idx="12"/>
          </p:nvPr>
        </p:nvSpPr>
        <p:spPr/>
        <p:txBody>
          <a:bodyPr/>
          <a:lstStyle/>
          <a:p>
            <a:fld id="{2E9C8995-155E-4143-9C83-CE73EE704CF0}" type="slidenum">
              <a:rPr kumimoji="1" lang="zh-TW" altLang="en-US" smtClean="0"/>
              <a:t>15</a:t>
            </a:fld>
            <a:endParaRPr kumimoji="1" lang="zh-TW" altLang="en-US"/>
          </a:p>
        </p:txBody>
      </p:sp>
      <p:pic>
        <p:nvPicPr>
          <p:cNvPr id="7" name="圖片 6">
            <a:extLst>
              <a:ext uri="{FF2B5EF4-FFF2-40B4-BE49-F238E27FC236}">
                <a16:creationId xmlns="" xmlns:a16="http://schemas.microsoft.com/office/drawing/2014/main" id="{B8A52778-433A-6347-AA2A-7688B392A661}"/>
              </a:ext>
            </a:extLst>
          </p:cNvPr>
          <p:cNvPicPr>
            <a:picLocks noChangeAspect="1"/>
          </p:cNvPicPr>
          <p:nvPr/>
        </p:nvPicPr>
        <p:blipFill rotWithShape="1">
          <a:blip r:embed="rId8"/>
          <a:srcRect l="12373" t="12091" r="12136" b="10038"/>
          <a:stretch/>
        </p:blipFill>
        <p:spPr>
          <a:xfrm>
            <a:off x="838200" y="4229100"/>
            <a:ext cx="1959429" cy="1861458"/>
          </a:xfrm>
          <a:prstGeom prst="rect">
            <a:avLst/>
          </a:prstGeom>
        </p:spPr>
      </p:pic>
      <p:cxnSp>
        <p:nvCxnSpPr>
          <p:cNvPr id="8" name="直線接點 7">
            <a:extLst>
              <a:ext uri="{FF2B5EF4-FFF2-40B4-BE49-F238E27FC236}">
                <a16:creationId xmlns="" xmlns:a16="http://schemas.microsoft.com/office/drawing/2014/main" id="{95727607-11BB-824F-AFD9-F138766DA7D9}"/>
              </a:ext>
            </a:extLst>
          </p:cNvPr>
          <p:cNvCxnSpPr/>
          <p:nvPr/>
        </p:nvCxnSpPr>
        <p:spPr>
          <a:xfrm>
            <a:off x="3886200" y="598845"/>
            <a:ext cx="0" cy="563858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667768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77DF3839-F871-1B4A-93BF-1964FD7587EF}"/>
              </a:ext>
            </a:extLst>
          </p:cNvPr>
          <p:cNvSpPr>
            <a:spLocks noGrp="1"/>
          </p:cNvSpPr>
          <p:nvPr>
            <p:ph type="title"/>
          </p:nvPr>
        </p:nvSpPr>
        <p:spPr>
          <a:xfrm>
            <a:off x="1432342" y="244467"/>
            <a:ext cx="10058400" cy="1609344"/>
          </a:xfrm>
        </p:spPr>
        <p:txBody>
          <a:bodyPr/>
          <a:lstStyle/>
          <a:p>
            <a:r>
              <a:rPr kumimoji="1" lang="en-US" altLang="zh-TW" dirty="0"/>
              <a:t>1.3 </a:t>
            </a:r>
            <a:r>
              <a:rPr lang="en-US" altLang="zh-TW" dirty="0">
                <a:solidFill>
                  <a:srgbClr val="FF0000"/>
                </a:solidFill>
              </a:rPr>
              <a:t>Digital signal processor </a:t>
            </a:r>
            <a:r>
              <a:rPr lang="en-US" altLang="zh-TW" dirty="0"/>
              <a:t>(DSP)</a:t>
            </a:r>
            <a:endParaRPr kumimoji="1" lang="zh-TW" altLang="en-US" dirty="0"/>
          </a:p>
        </p:txBody>
      </p:sp>
      <p:sp>
        <p:nvSpPr>
          <p:cNvPr id="3" name="內容版面配置區 2">
            <a:extLst>
              <a:ext uri="{FF2B5EF4-FFF2-40B4-BE49-F238E27FC236}">
                <a16:creationId xmlns="" xmlns:a16="http://schemas.microsoft.com/office/drawing/2014/main" id="{40E4F314-7F45-6841-A010-BCB76A41073F}"/>
              </a:ext>
            </a:extLst>
          </p:cNvPr>
          <p:cNvSpPr>
            <a:spLocks noGrp="1"/>
          </p:cNvSpPr>
          <p:nvPr>
            <p:ph idx="1"/>
          </p:nvPr>
        </p:nvSpPr>
        <p:spPr>
          <a:xfrm>
            <a:off x="1203742" y="1845931"/>
            <a:ext cx="10515600" cy="4784098"/>
          </a:xfrm>
        </p:spPr>
        <p:txBody>
          <a:bodyPr>
            <a:normAutofit/>
          </a:bodyPr>
          <a:lstStyle/>
          <a:p>
            <a:r>
              <a:rPr lang="en-US" altLang="zh-TW" sz="2800" dirty="0"/>
              <a:t>The </a:t>
            </a:r>
            <a:r>
              <a:rPr lang="en-US" altLang="zh-TW" sz="2800" dirty="0">
                <a:hlinkClick r:id="rId2" tooltip="Discrete cosine transform"/>
              </a:rPr>
              <a:t>discrete cosine transform</a:t>
            </a:r>
            <a:r>
              <a:rPr lang="en-US" altLang="zh-TW" sz="2800" dirty="0"/>
              <a:t> (DCT) </a:t>
            </a:r>
            <a:r>
              <a:rPr lang="en-US" altLang="zh-TW" sz="2800" dirty="0">
                <a:hlinkClick r:id="rId3" tooltip="Image compression"/>
              </a:rPr>
              <a:t>image compression</a:t>
            </a:r>
            <a:r>
              <a:rPr lang="en-US" altLang="zh-TW" sz="2800" dirty="0"/>
              <a:t> algorithm has been widely implemented in DSP chips, with many companies developing DSP chips based on DCT technology.</a:t>
            </a:r>
          </a:p>
          <a:p>
            <a:endParaRPr lang="en-US" altLang="zh-TW" sz="2800" dirty="0"/>
          </a:p>
          <a:p>
            <a:r>
              <a:rPr lang="en-US" altLang="zh-TW" sz="2800" dirty="0"/>
              <a:t>DCTs are widely used for </a:t>
            </a:r>
            <a:r>
              <a:rPr lang="en-US" altLang="zh-TW" sz="2800" dirty="0">
                <a:hlinkClick r:id="rId4" tooltip="Encoding"/>
              </a:rPr>
              <a:t>encoding</a:t>
            </a:r>
            <a:r>
              <a:rPr lang="en-US" altLang="zh-TW" sz="2800" dirty="0"/>
              <a:t>, decoding, </a:t>
            </a:r>
            <a:r>
              <a:rPr lang="en-US" altLang="zh-TW" sz="2800" dirty="0">
                <a:hlinkClick r:id="rId5" tooltip="Video coding"/>
              </a:rPr>
              <a:t>video coding</a:t>
            </a:r>
            <a:r>
              <a:rPr lang="en-US" altLang="zh-TW" sz="2800" dirty="0"/>
              <a:t>, </a:t>
            </a:r>
            <a:r>
              <a:rPr lang="en-US" altLang="zh-TW" sz="2800" dirty="0">
                <a:hlinkClick r:id="rId6" tooltip="Audio coding"/>
              </a:rPr>
              <a:t>audio coding</a:t>
            </a:r>
            <a:r>
              <a:rPr lang="en-US" altLang="zh-TW" sz="2800" dirty="0"/>
              <a:t>, </a:t>
            </a:r>
            <a:r>
              <a:rPr lang="en-US" altLang="zh-TW" sz="2800" dirty="0">
                <a:hlinkClick r:id="rId7" tooltip="Multiplexing"/>
              </a:rPr>
              <a:t>multiplexing</a:t>
            </a:r>
            <a:r>
              <a:rPr lang="en-US" altLang="zh-TW" sz="2800" dirty="0"/>
              <a:t>, control signals, </a:t>
            </a:r>
            <a:r>
              <a:rPr lang="en-US" altLang="zh-TW" sz="2800" dirty="0">
                <a:hlinkClick r:id="rId8" tooltip="Signaling"/>
              </a:rPr>
              <a:t>signaling</a:t>
            </a:r>
            <a:r>
              <a:rPr lang="en-US" altLang="zh-TW" sz="2800" dirty="0"/>
              <a:t>, </a:t>
            </a:r>
            <a:r>
              <a:rPr lang="en-US" altLang="zh-TW" sz="2800" dirty="0">
                <a:hlinkClick r:id="rId9" tooltip="Analog-to-digital conversion"/>
              </a:rPr>
              <a:t>analog-to-digital conversion</a:t>
            </a:r>
            <a:r>
              <a:rPr lang="en-US" altLang="zh-TW" sz="2800" dirty="0"/>
              <a:t>, formatting </a:t>
            </a:r>
            <a:r>
              <a:rPr lang="en-US" altLang="zh-TW" sz="2800" dirty="0">
                <a:hlinkClick r:id="rId10" tooltip="Luminance"/>
              </a:rPr>
              <a:t>luminance</a:t>
            </a:r>
            <a:r>
              <a:rPr lang="en-US" altLang="zh-TW" sz="2800" dirty="0"/>
              <a:t> and color differences, and color formats such as </a:t>
            </a:r>
            <a:r>
              <a:rPr lang="en-US" altLang="zh-TW" sz="2800" dirty="0">
                <a:hlinkClick r:id="rId11" tooltip="YUV444"/>
              </a:rPr>
              <a:t>YUV444</a:t>
            </a:r>
            <a:r>
              <a:rPr lang="en-US" altLang="zh-TW" sz="2800" dirty="0"/>
              <a:t> and </a:t>
            </a:r>
            <a:r>
              <a:rPr lang="en-US" altLang="zh-TW" sz="2800" dirty="0">
                <a:hlinkClick r:id="rId12" tooltip="YUV411"/>
              </a:rPr>
              <a:t>YUV411</a:t>
            </a:r>
            <a:r>
              <a:rPr lang="en-US" altLang="zh-TW" sz="2800" dirty="0"/>
              <a:t>.</a:t>
            </a:r>
          </a:p>
          <a:p>
            <a:endParaRPr kumimoji="1" lang="zh-TW" altLang="en-US" sz="2800" dirty="0"/>
          </a:p>
        </p:txBody>
      </p:sp>
      <p:sp>
        <p:nvSpPr>
          <p:cNvPr id="5" name="投影片編號版面配置區 4">
            <a:extLst>
              <a:ext uri="{FF2B5EF4-FFF2-40B4-BE49-F238E27FC236}">
                <a16:creationId xmlns="" xmlns:a16="http://schemas.microsoft.com/office/drawing/2014/main" id="{D70799A3-73D0-D44D-9777-451AC5A75979}"/>
              </a:ext>
            </a:extLst>
          </p:cNvPr>
          <p:cNvSpPr>
            <a:spLocks noGrp="1"/>
          </p:cNvSpPr>
          <p:nvPr>
            <p:ph type="sldNum" sz="quarter" idx="12"/>
          </p:nvPr>
        </p:nvSpPr>
        <p:spPr/>
        <p:txBody>
          <a:bodyPr/>
          <a:lstStyle/>
          <a:p>
            <a:fld id="{2E9C8995-155E-4143-9C83-CE73EE704CF0}" type="slidenum">
              <a:rPr kumimoji="1" lang="zh-TW" altLang="en-US" smtClean="0"/>
              <a:t>16</a:t>
            </a:fld>
            <a:endParaRPr kumimoji="1" lang="zh-TW" altLang="en-US"/>
          </a:p>
        </p:txBody>
      </p:sp>
      <p:pic>
        <p:nvPicPr>
          <p:cNvPr id="6" name="圖片 5">
            <a:extLst>
              <a:ext uri="{FF2B5EF4-FFF2-40B4-BE49-F238E27FC236}">
                <a16:creationId xmlns="" xmlns:a16="http://schemas.microsoft.com/office/drawing/2014/main" id="{F216C904-A36A-DC4D-A671-D3FB9A6BDEFE}"/>
              </a:ext>
            </a:extLst>
          </p:cNvPr>
          <p:cNvPicPr>
            <a:picLocks noChangeAspect="1"/>
          </p:cNvPicPr>
          <p:nvPr/>
        </p:nvPicPr>
        <p:blipFill rotWithShape="1">
          <a:blip r:embed="rId13">
            <a:alphaModFix amt="46000"/>
          </a:blip>
          <a:srcRect l="12373" t="12091" r="12136" b="10038"/>
          <a:stretch/>
        </p:blipFill>
        <p:spPr>
          <a:xfrm>
            <a:off x="9916885" y="220091"/>
            <a:ext cx="1959429" cy="1861458"/>
          </a:xfrm>
          <a:prstGeom prst="rect">
            <a:avLst/>
          </a:prstGeom>
        </p:spPr>
      </p:pic>
      <p:cxnSp>
        <p:nvCxnSpPr>
          <p:cNvPr id="7" name="直線接點 6">
            <a:extLst>
              <a:ext uri="{FF2B5EF4-FFF2-40B4-BE49-F238E27FC236}">
                <a16:creationId xmlns="" xmlns:a16="http://schemas.microsoft.com/office/drawing/2014/main" id="{998B4C72-CAAD-5544-B5CA-B86AF6CB9848}"/>
              </a:ext>
            </a:extLst>
          </p:cNvPr>
          <p:cNvCxnSpPr/>
          <p:nvPr/>
        </p:nvCxnSpPr>
        <p:spPr>
          <a:xfrm>
            <a:off x="838200" y="1609108"/>
            <a:ext cx="1047292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43011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1">
            <a:extLst>
              <a:ext uri="{FF2B5EF4-FFF2-40B4-BE49-F238E27FC236}">
                <a16:creationId xmlns="" xmlns:a16="http://schemas.microsoft.com/office/drawing/2014/main" id="{60DF76AE-DC04-7A42-8D34-F3C7F2D5C6AB}"/>
              </a:ext>
            </a:extLst>
          </p:cNvPr>
          <p:cNvSpPr>
            <a:spLocks noGrp="1"/>
          </p:cNvSpPr>
          <p:nvPr>
            <p:ph type="title"/>
          </p:nvPr>
        </p:nvSpPr>
        <p:spPr>
          <a:xfrm>
            <a:off x="1214628" y="220091"/>
            <a:ext cx="10058400" cy="1609344"/>
          </a:xfrm>
        </p:spPr>
        <p:txBody>
          <a:bodyPr/>
          <a:lstStyle/>
          <a:p>
            <a:r>
              <a:rPr kumimoji="1" lang="en-US" altLang="zh-TW" dirty="0">
                <a:solidFill>
                  <a:srgbClr val="FF0000"/>
                </a:solidFill>
              </a:rPr>
              <a:t>1.3 </a:t>
            </a:r>
            <a:r>
              <a:rPr lang="en-US" altLang="zh-TW" dirty="0">
                <a:solidFill>
                  <a:srgbClr val="FF0000"/>
                </a:solidFill>
              </a:rPr>
              <a:t>Digital signal processor </a:t>
            </a:r>
            <a:r>
              <a:rPr lang="en-US" altLang="zh-TW" dirty="0"/>
              <a:t>(DSP)</a:t>
            </a:r>
            <a:endParaRPr kumimoji="1" lang="zh-TW" altLang="en-US" dirty="0"/>
          </a:p>
        </p:txBody>
      </p:sp>
      <p:sp>
        <p:nvSpPr>
          <p:cNvPr id="3" name="內容版面配置區 2">
            <a:extLst>
              <a:ext uri="{FF2B5EF4-FFF2-40B4-BE49-F238E27FC236}">
                <a16:creationId xmlns="" xmlns:a16="http://schemas.microsoft.com/office/drawing/2014/main" id="{39680BDD-1F47-494B-9D4E-99C90E57E3B9}"/>
              </a:ext>
            </a:extLst>
          </p:cNvPr>
          <p:cNvSpPr>
            <a:spLocks noGrp="1"/>
          </p:cNvSpPr>
          <p:nvPr>
            <p:ph idx="1"/>
          </p:nvPr>
        </p:nvSpPr>
        <p:spPr>
          <a:xfrm>
            <a:off x="918972" y="1255636"/>
            <a:ext cx="10515600" cy="5248892"/>
          </a:xfrm>
        </p:spPr>
        <p:txBody>
          <a:bodyPr>
            <a:normAutofit/>
          </a:bodyPr>
          <a:lstStyle/>
          <a:p>
            <a:pPr marL="0" indent="0">
              <a:buNone/>
            </a:pPr>
            <a:endParaRPr lang="en-US" altLang="zh-TW" sz="2800" dirty="0"/>
          </a:p>
          <a:p>
            <a:r>
              <a:rPr lang="en-US" altLang="zh-TW" sz="2800" dirty="0"/>
              <a:t>DCTs are also used for encoding operations such as </a:t>
            </a:r>
            <a:r>
              <a:rPr lang="en-US" altLang="zh-TW" sz="2800" dirty="0">
                <a:hlinkClick r:id="rId2" tooltip="Motion estimation"/>
              </a:rPr>
              <a:t>motion estimation</a:t>
            </a:r>
            <a:r>
              <a:rPr lang="en-US" altLang="zh-TW" sz="2800" dirty="0"/>
              <a:t>, </a:t>
            </a:r>
            <a:r>
              <a:rPr lang="en-US" altLang="zh-TW" sz="2800" dirty="0">
                <a:hlinkClick r:id="rId3" tooltip="Motion compensation"/>
              </a:rPr>
              <a:t>motion compensation</a:t>
            </a:r>
            <a:r>
              <a:rPr lang="en-US" altLang="zh-TW" sz="2800" dirty="0"/>
              <a:t>, </a:t>
            </a:r>
            <a:r>
              <a:rPr lang="en-US" altLang="zh-TW" sz="2800" dirty="0">
                <a:hlinkClick r:id="rId4" tooltip="Inter-frame"/>
              </a:rPr>
              <a:t>inter-frame</a:t>
            </a:r>
            <a:r>
              <a:rPr lang="en-US" altLang="zh-TW" sz="2800" dirty="0"/>
              <a:t> prediction, </a:t>
            </a:r>
            <a:r>
              <a:rPr lang="en-US" altLang="zh-TW" sz="2800" dirty="0">
                <a:hlinkClick r:id="rId5" tooltip="Quantization (signal processing)"/>
              </a:rPr>
              <a:t>quantization</a:t>
            </a:r>
            <a:r>
              <a:rPr lang="en-US" altLang="zh-TW" sz="2800" dirty="0"/>
              <a:t>, perceptual weighting, </a:t>
            </a:r>
            <a:r>
              <a:rPr lang="en-US" altLang="zh-TW" sz="2800" dirty="0">
                <a:hlinkClick r:id="rId6" tooltip="Entropy encoding"/>
              </a:rPr>
              <a:t>entropy encoding</a:t>
            </a:r>
            <a:r>
              <a:rPr lang="en-US" altLang="zh-TW" sz="2800" dirty="0"/>
              <a:t>, variable encoding, and </a:t>
            </a:r>
            <a:r>
              <a:rPr lang="en-US" altLang="zh-TW" sz="2800" dirty="0">
                <a:hlinkClick r:id="rId7" tooltip="Motion vector"/>
              </a:rPr>
              <a:t>motion vectors</a:t>
            </a:r>
            <a:r>
              <a:rPr lang="en-US" altLang="zh-TW" sz="2800" dirty="0"/>
              <a:t>, and decoding operations such as the inverse operation between different color formats (</a:t>
            </a:r>
            <a:r>
              <a:rPr lang="en-US" altLang="zh-TW" sz="2800" dirty="0">
                <a:hlinkClick r:id="rId8" tooltip="YIQ"/>
              </a:rPr>
              <a:t>YIQ</a:t>
            </a:r>
            <a:r>
              <a:rPr lang="en-US" altLang="zh-TW" sz="2800" dirty="0"/>
              <a:t>, </a:t>
            </a:r>
            <a:r>
              <a:rPr lang="en-US" altLang="zh-TW" sz="2800" dirty="0">
                <a:hlinkClick r:id="rId9" tooltip="YUV"/>
              </a:rPr>
              <a:t>YUV</a:t>
            </a:r>
            <a:r>
              <a:rPr lang="en-US" altLang="zh-TW" sz="2800" dirty="0"/>
              <a:t> and </a:t>
            </a:r>
            <a:r>
              <a:rPr lang="en-US" altLang="zh-TW" sz="2800" dirty="0">
                <a:hlinkClick r:id="rId10" tooltip="RGB"/>
              </a:rPr>
              <a:t>RGB</a:t>
            </a:r>
            <a:r>
              <a:rPr lang="en-US" altLang="zh-TW" sz="2800" dirty="0"/>
              <a:t>) for display purposes. </a:t>
            </a:r>
          </a:p>
          <a:p>
            <a:endParaRPr lang="en-US" altLang="zh-TW" sz="2800" dirty="0"/>
          </a:p>
          <a:p>
            <a:r>
              <a:rPr lang="en-US" altLang="zh-TW" sz="2800" dirty="0"/>
              <a:t>DCTs are also commonly used for </a:t>
            </a:r>
            <a:r>
              <a:rPr lang="en-US" altLang="zh-TW" sz="2800" dirty="0">
                <a:hlinkClick r:id="rId11" tooltip="High-definition television"/>
              </a:rPr>
              <a:t>high-definition television</a:t>
            </a:r>
            <a:r>
              <a:rPr lang="en-US" altLang="zh-TW" sz="2800" dirty="0"/>
              <a:t> (HDTV) encoder/decoder chips.</a:t>
            </a:r>
            <a:endParaRPr lang="zh-TW" altLang="zh-TW" sz="2800" dirty="0"/>
          </a:p>
          <a:p>
            <a:endParaRPr kumimoji="1" lang="zh-TW" altLang="en-US" sz="2800" dirty="0"/>
          </a:p>
        </p:txBody>
      </p:sp>
      <p:sp>
        <p:nvSpPr>
          <p:cNvPr id="4" name="投影片編號版面配置區 3">
            <a:extLst>
              <a:ext uri="{FF2B5EF4-FFF2-40B4-BE49-F238E27FC236}">
                <a16:creationId xmlns="" xmlns:a16="http://schemas.microsoft.com/office/drawing/2014/main" id="{9B976B00-075A-8248-BE1E-B48C0321D310}"/>
              </a:ext>
            </a:extLst>
          </p:cNvPr>
          <p:cNvSpPr>
            <a:spLocks noGrp="1"/>
          </p:cNvSpPr>
          <p:nvPr>
            <p:ph type="sldNum" sz="quarter" idx="12"/>
          </p:nvPr>
        </p:nvSpPr>
        <p:spPr/>
        <p:txBody>
          <a:bodyPr/>
          <a:lstStyle/>
          <a:p>
            <a:fld id="{2E9C8995-155E-4143-9C83-CE73EE704CF0}" type="slidenum">
              <a:rPr kumimoji="1" lang="zh-TW" altLang="en-US" smtClean="0"/>
              <a:t>17</a:t>
            </a:fld>
            <a:endParaRPr kumimoji="1" lang="zh-TW" altLang="en-US"/>
          </a:p>
        </p:txBody>
      </p:sp>
      <p:pic>
        <p:nvPicPr>
          <p:cNvPr id="6" name="圖片 5">
            <a:extLst>
              <a:ext uri="{FF2B5EF4-FFF2-40B4-BE49-F238E27FC236}">
                <a16:creationId xmlns="" xmlns:a16="http://schemas.microsoft.com/office/drawing/2014/main" id="{D9200DE5-6BE1-AE45-858F-04D024464D12}"/>
              </a:ext>
            </a:extLst>
          </p:cNvPr>
          <p:cNvPicPr>
            <a:picLocks noChangeAspect="1"/>
          </p:cNvPicPr>
          <p:nvPr/>
        </p:nvPicPr>
        <p:blipFill rotWithShape="1">
          <a:blip r:embed="rId12">
            <a:alphaModFix amt="46000"/>
          </a:blip>
          <a:srcRect l="12373" t="12091" r="12136" b="10038"/>
          <a:stretch/>
        </p:blipFill>
        <p:spPr>
          <a:xfrm>
            <a:off x="9916885" y="220091"/>
            <a:ext cx="1959429" cy="1861458"/>
          </a:xfrm>
          <a:prstGeom prst="rect">
            <a:avLst/>
          </a:prstGeom>
        </p:spPr>
      </p:pic>
      <p:cxnSp>
        <p:nvCxnSpPr>
          <p:cNvPr id="8" name="直線接點 7">
            <a:extLst>
              <a:ext uri="{FF2B5EF4-FFF2-40B4-BE49-F238E27FC236}">
                <a16:creationId xmlns="" xmlns:a16="http://schemas.microsoft.com/office/drawing/2014/main" id="{3816067B-D40A-7945-A76C-87EEE67A6058}"/>
              </a:ext>
            </a:extLst>
          </p:cNvPr>
          <p:cNvCxnSpPr/>
          <p:nvPr/>
        </p:nvCxnSpPr>
        <p:spPr>
          <a:xfrm>
            <a:off x="838200" y="1609108"/>
            <a:ext cx="1047292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02821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圖片 6">
            <a:extLst>
              <a:ext uri="{FF2B5EF4-FFF2-40B4-BE49-F238E27FC236}">
                <a16:creationId xmlns="" xmlns:a16="http://schemas.microsoft.com/office/drawing/2014/main" id="{9F7F713F-F52E-3543-91BC-5C169A040BC7}"/>
              </a:ext>
            </a:extLst>
          </p:cNvPr>
          <p:cNvPicPr>
            <a:picLocks noChangeAspect="1"/>
          </p:cNvPicPr>
          <p:nvPr/>
        </p:nvPicPr>
        <p:blipFill>
          <a:blip r:embed="rId2">
            <a:alphaModFix amt="76000"/>
          </a:blip>
          <a:stretch>
            <a:fillRect/>
          </a:stretch>
        </p:blipFill>
        <p:spPr>
          <a:xfrm>
            <a:off x="991471" y="622681"/>
            <a:ext cx="9703743" cy="1951037"/>
          </a:xfrm>
          <a:prstGeom prst="rect">
            <a:avLst/>
          </a:prstGeom>
        </p:spPr>
      </p:pic>
      <p:sp>
        <p:nvSpPr>
          <p:cNvPr id="2" name="標題 1">
            <a:extLst>
              <a:ext uri="{FF2B5EF4-FFF2-40B4-BE49-F238E27FC236}">
                <a16:creationId xmlns="" xmlns:a16="http://schemas.microsoft.com/office/drawing/2014/main" id="{67BB7D1F-8DB8-CA44-AF14-2ED2C5C42DC7}"/>
              </a:ext>
            </a:extLst>
          </p:cNvPr>
          <p:cNvSpPr>
            <a:spLocks noGrp="1"/>
          </p:cNvSpPr>
          <p:nvPr>
            <p:ph type="title"/>
          </p:nvPr>
        </p:nvSpPr>
        <p:spPr>
          <a:xfrm>
            <a:off x="2967227" y="964374"/>
            <a:ext cx="5523629" cy="1609344"/>
          </a:xfrm>
        </p:spPr>
        <p:txBody>
          <a:bodyPr/>
          <a:lstStyle/>
          <a:p>
            <a:r>
              <a:rPr kumimoji="1" lang="en-US" altLang="zh-TW" dirty="0">
                <a:solidFill>
                  <a:schemeClr val="bg1"/>
                </a:solidFill>
                <a:highlight>
                  <a:srgbClr val="000000"/>
                </a:highlight>
              </a:rPr>
              <a:t>1.4 </a:t>
            </a:r>
            <a:r>
              <a:rPr lang="en-US" altLang="zh-TW" dirty="0">
                <a:solidFill>
                  <a:srgbClr val="FF0000"/>
                </a:solidFill>
                <a:highlight>
                  <a:srgbClr val="000000"/>
                </a:highlight>
              </a:rPr>
              <a:t>Medical imaging</a:t>
            </a:r>
            <a:endParaRPr kumimoji="1" lang="zh-TW" altLang="en-US" dirty="0">
              <a:solidFill>
                <a:srgbClr val="FF0000"/>
              </a:solidFill>
              <a:highlight>
                <a:srgbClr val="000000"/>
              </a:highlight>
            </a:endParaRPr>
          </a:p>
        </p:txBody>
      </p:sp>
      <p:sp>
        <p:nvSpPr>
          <p:cNvPr id="3" name="內容版面配置區 2">
            <a:extLst>
              <a:ext uri="{FF2B5EF4-FFF2-40B4-BE49-F238E27FC236}">
                <a16:creationId xmlns="" xmlns:a16="http://schemas.microsoft.com/office/drawing/2014/main" id="{8AB77A4F-907B-9641-8FEE-820BE7528E65}"/>
              </a:ext>
            </a:extLst>
          </p:cNvPr>
          <p:cNvSpPr>
            <a:spLocks noGrp="1"/>
          </p:cNvSpPr>
          <p:nvPr>
            <p:ph idx="1"/>
          </p:nvPr>
        </p:nvSpPr>
        <p:spPr>
          <a:xfrm>
            <a:off x="795528" y="2744565"/>
            <a:ext cx="10515600" cy="5310261"/>
          </a:xfrm>
        </p:spPr>
        <p:txBody>
          <a:bodyPr>
            <a:normAutofit/>
          </a:bodyPr>
          <a:lstStyle/>
          <a:p>
            <a:r>
              <a:rPr lang="en-US" altLang="zh-TW" sz="2800" dirty="0"/>
              <a:t>In 1972, the engineer from British company EMI </a:t>
            </a:r>
            <a:r>
              <a:rPr lang="en-US" altLang="zh-TW" sz="2800" dirty="0" err="1"/>
              <a:t>Housfield</a:t>
            </a:r>
            <a:r>
              <a:rPr lang="en-US" altLang="zh-TW" sz="2800" dirty="0"/>
              <a:t> invented the X-ray computed tomography device for head diagnosis, which is what we usually called CT(Computer Tomography). </a:t>
            </a:r>
          </a:p>
          <a:p>
            <a:r>
              <a:rPr lang="en-US" altLang="zh-TW" sz="2800" dirty="0"/>
              <a:t>The CT nucleus method is based on the projection of the human head section and is processed by computer to reconstruct the cross-sectional image, which is called image reconstruction. </a:t>
            </a:r>
          </a:p>
        </p:txBody>
      </p:sp>
      <p:sp>
        <p:nvSpPr>
          <p:cNvPr id="5" name="投影片編號版面配置區 4">
            <a:extLst>
              <a:ext uri="{FF2B5EF4-FFF2-40B4-BE49-F238E27FC236}">
                <a16:creationId xmlns="" xmlns:a16="http://schemas.microsoft.com/office/drawing/2014/main" id="{6A45C957-A326-1E4E-996C-A421FE7CF748}"/>
              </a:ext>
            </a:extLst>
          </p:cNvPr>
          <p:cNvSpPr>
            <a:spLocks noGrp="1"/>
          </p:cNvSpPr>
          <p:nvPr>
            <p:ph type="sldNum" sz="quarter" idx="12"/>
          </p:nvPr>
        </p:nvSpPr>
        <p:spPr/>
        <p:txBody>
          <a:bodyPr/>
          <a:lstStyle/>
          <a:p>
            <a:fld id="{2E9C8995-155E-4143-9C83-CE73EE704CF0}" type="slidenum">
              <a:rPr kumimoji="1" lang="zh-TW" altLang="en-US" smtClean="0"/>
              <a:t>18</a:t>
            </a:fld>
            <a:endParaRPr kumimoji="1" lang="zh-TW" altLang="en-US"/>
          </a:p>
        </p:txBody>
      </p:sp>
    </p:spTree>
    <p:extLst>
      <p:ext uri="{BB962C8B-B14F-4D97-AF65-F5344CB8AC3E}">
        <p14:creationId xmlns:p14="http://schemas.microsoft.com/office/powerpoint/2010/main" val="12454091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AF9B6359-293D-DA4A-9C8E-6BF8826E8EE4}"/>
              </a:ext>
            </a:extLst>
          </p:cNvPr>
          <p:cNvSpPr>
            <a:spLocks noGrp="1"/>
          </p:cNvSpPr>
          <p:nvPr>
            <p:ph type="title"/>
          </p:nvPr>
        </p:nvSpPr>
        <p:spPr>
          <a:xfrm>
            <a:off x="624444" y="315525"/>
            <a:ext cx="10515600" cy="1414248"/>
          </a:xfrm>
        </p:spPr>
        <p:txBody>
          <a:bodyPr>
            <a:normAutofit/>
          </a:bodyPr>
          <a:lstStyle/>
          <a:p>
            <a:pPr algn="ctr"/>
            <a:r>
              <a:rPr lang="en-US" altLang="zh-TW" dirty="0">
                <a:solidFill>
                  <a:srgbClr val="FF0000"/>
                </a:solidFill>
              </a:rPr>
              <a:t>Contents</a:t>
            </a:r>
            <a:endParaRPr kumimoji="1" lang="zh-TW" altLang="en-US" dirty="0">
              <a:solidFill>
                <a:srgbClr val="FF0000"/>
              </a:solidFill>
            </a:endParaRPr>
          </a:p>
        </p:txBody>
      </p:sp>
      <p:sp>
        <p:nvSpPr>
          <p:cNvPr id="6" name="投影片編號版面配置區 5">
            <a:extLst>
              <a:ext uri="{FF2B5EF4-FFF2-40B4-BE49-F238E27FC236}">
                <a16:creationId xmlns="" xmlns:a16="http://schemas.microsoft.com/office/drawing/2014/main" id="{ABD2749B-A83B-4F43-9A49-B839B4B74183}"/>
              </a:ext>
            </a:extLst>
          </p:cNvPr>
          <p:cNvSpPr>
            <a:spLocks noGrp="1"/>
          </p:cNvSpPr>
          <p:nvPr>
            <p:ph type="sldNum" sz="quarter" idx="12"/>
          </p:nvPr>
        </p:nvSpPr>
        <p:spPr/>
        <p:txBody>
          <a:bodyPr/>
          <a:lstStyle/>
          <a:p>
            <a:fld id="{2E9C8995-155E-4143-9C83-CE73EE704CF0}" type="slidenum">
              <a:rPr kumimoji="1" lang="zh-TW" altLang="en-US" smtClean="0"/>
              <a:t>1</a:t>
            </a:fld>
            <a:endParaRPr kumimoji="1" lang="zh-TW" altLang="en-US"/>
          </a:p>
        </p:txBody>
      </p:sp>
      <p:sp>
        <p:nvSpPr>
          <p:cNvPr id="4" name="文字方塊 3">
            <a:extLst>
              <a:ext uri="{FF2B5EF4-FFF2-40B4-BE49-F238E27FC236}">
                <a16:creationId xmlns="" xmlns:a16="http://schemas.microsoft.com/office/drawing/2014/main" id="{862E2D0E-AA07-5B47-A573-E32F6CFDB7FB}"/>
              </a:ext>
            </a:extLst>
          </p:cNvPr>
          <p:cNvSpPr txBox="1"/>
          <p:nvPr/>
        </p:nvSpPr>
        <p:spPr>
          <a:xfrm>
            <a:off x="838200" y="1433384"/>
            <a:ext cx="7144392" cy="5109091"/>
          </a:xfrm>
          <a:prstGeom prst="rect">
            <a:avLst/>
          </a:prstGeom>
          <a:noFill/>
        </p:spPr>
        <p:txBody>
          <a:bodyPr wrap="none" rtlCol="0">
            <a:spAutoFit/>
          </a:bodyPr>
          <a:lstStyle/>
          <a:p>
            <a:r>
              <a:rPr lang="en-US" altLang="zh-TW" sz="2800" dirty="0"/>
              <a:t>1	History</a:t>
            </a:r>
            <a:endParaRPr lang="zh-TW" altLang="zh-TW" sz="2800" dirty="0"/>
          </a:p>
          <a:p>
            <a:r>
              <a:rPr lang="en-US" altLang="zh-TW" sz="2800" dirty="0"/>
              <a:t>1.1	Image sensors</a:t>
            </a:r>
            <a:endParaRPr lang="zh-TW" altLang="zh-TW" sz="2800" dirty="0"/>
          </a:p>
          <a:p>
            <a:r>
              <a:rPr lang="en-US" altLang="zh-TW" sz="2800" dirty="0"/>
              <a:t>1.2	Image compression</a:t>
            </a:r>
            <a:endParaRPr lang="zh-TW" altLang="zh-TW" sz="2800" dirty="0"/>
          </a:p>
          <a:p>
            <a:r>
              <a:rPr lang="en-US" altLang="zh-TW" sz="2800" dirty="0"/>
              <a:t>1.3	Digital signal processor (DSP)</a:t>
            </a:r>
            <a:endParaRPr lang="zh-TW" altLang="zh-TW" sz="2800" dirty="0"/>
          </a:p>
          <a:p>
            <a:r>
              <a:rPr lang="en-US" altLang="zh-TW" sz="2800" dirty="0"/>
              <a:t>1.4	Medical imaging</a:t>
            </a:r>
            <a:endParaRPr lang="zh-TW" altLang="zh-TW" sz="2800" dirty="0"/>
          </a:p>
          <a:p>
            <a:pPr marL="342900" indent="-342900">
              <a:buAutoNum type="arabicPlain" startAt="2"/>
            </a:pPr>
            <a:r>
              <a:rPr lang="en-US" altLang="zh-TW" sz="2800" dirty="0"/>
              <a:t>Tasks</a:t>
            </a:r>
            <a:endParaRPr lang="zh-TW" altLang="zh-TW" sz="2800" dirty="0"/>
          </a:p>
          <a:p>
            <a:r>
              <a:rPr lang="en-US" altLang="zh-TW" sz="2800" dirty="0"/>
              <a:t>3	Digital image transformations</a:t>
            </a:r>
            <a:endParaRPr lang="zh-TW" altLang="zh-TW" sz="2800" dirty="0"/>
          </a:p>
          <a:p>
            <a:r>
              <a:rPr lang="en-US" altLang="zh-TW" sz="2800" dirty="0"/>
              <a:t>3.1	Filtering</a:t>
            </a:r>
            <a:endParaRPr lang="zh-TW" altLang="zh-TW" sz="2800" dirty="0"/>
          </a:p>
          <a:p>
            <a:r>
              <a:rPr lang="en-US" altLang="zh-TW" sz="2800" dirty="0"/>
              <a:t>3.2	Image padding in Fourier domain filtering</a:t>
            </a:r>
            <a:endParaRPr lang="zh-TW" altLang="zh-TW" sz="2800" dirty="0"/>
          </a:p>
          <a:p>
            <a:r>
              <a:rPr lang="en-US" altLang="zh-TW" sz="2800" dirty="0"/>
              <a:t>3.3	Filtering code examples</a:t>
            </a:r>
            <a:endParaRPr lang="zh-TW" altLang="zh-TW" sz="2800" dirty="0"/>
          </a:p>
          <a:p>
            <a:r>
              <a:rPr lang="en-US" altLang="zh-TW" sz="2800" dirty="0"/>
              <a:t>3.4	Affine transformations</a:t>
            </a:r>
            <a:endParaRPr lang="zh-TW" altLang="zh-TW" sz="2800" dirty="0"/>
          </a:p>
          <a:p>
            <a:endParaRPr kumimoji="1" lang="zh-TW" altLang="en-US" dirty="0"/>
          </a:p>
        </p:txBody>
      </p:sp>
      <p:sp>
        <p:nvSpPr>
          <p:cNvPr id="5" name="文字方塊 4">
            <a:extLst>
              <a:ext uri="{FF2B5EF4-FFF2-40B4-BE49-F238E27FC236}">
                <a16:creationId xmlns="" xmlns:a16="http://schemas.microsoft.com/office/drawing/2014/main" id="{76F506C3-580C-D848-A788-677D2F1A2614}"/>
              </a:ext>
            </a:extLst>
          </p:cNvPr>
          <p:cNvSpPr txBox="1"/>
          <p:nvPr/>
        </p:nvSpPr>
        <p:spPr>
          <a:xfrm>
            <a:off x="7060637" y="1421027"/>
            <a:ext cx="4293163" cy="3385542"/>
          </a:xfrm>
          <a:prstGeom prst="rect">
            <a:avLst/>
          </a:prstGeom>
          <a:noFill/>
        </p:spPr>
        <p:txBody>
          <a:bodyPr wrap="none" rtlCol="0">
            <a:spAutoFit/>
          </a:bodyPr>
          <a:lstStyle/>
          <a:p>
            <a:r>
              <a:rPr lang="en-US" altLang="zh-TW" sz="2800" dirty="0"/>
              <a:t>4	Applications</a:t>
            </a:r>
            <a:endParaRPr lang="zh-TW" altLang="zh-TW" sz="2800" dirty="0"/>
          </a:p>
          <a:p>
            <a:r>
              <a:rPr lang="en-US" altLang="zh-TW" sz="2800" dirty="0"/>
              <a:t>4.1	Digital camera images</a:t>
            </a:r>
            <a:endParaRPr lang="zh-TW" altLang="zh-TW" sz="2800" dirty="0"/>
          </a:p>
          <a:p>
            <a:r>
              <a:rPr lang="en-US" altLang="zh-TW" sz="2800" dirty="0"/>
              <a:t>4.2	Film</a:t>
            </a:r>
            <a:endParaRPr lang="zh-TW" altLang="zh-TW" sz="2800" dirty="0"/>
          </a:p>
          <a:p>
            <a:r>
              <a:rPr lang="en-US" altLang="zh-TW" sz="2800" dirty="0"/>
              <a:t>5	See also</a:t>
            </a:r>
            <a:endParaRPr lang="zh-TW" altLang="zh-TW" sz="2800" dirty="0"/>
          </a:p>
          <a:p>
            <a:r>
              <a:rPr lang="en-US" altLang="zh-TW" sz="2800" dirty="0"/>
              <a:t>6	References</a:t>
            </a:r>
            <a:endParaRPr lang="zh-TW" altLang="zh-TW" sz="2800" dirty="0"/>
          </a:p>
          <a:p>
            <a:r>
              <a:rPr lang="en-US" altLang="zh-TW" sz="2800" dirty="0"/>
              <a:t>7	Further reading</a:t>
            </a:r>
            <a:endParaRPr lang="zh-TW" altLang="zh-TW" sz="2800" dirty="0"/>
          </a:p>
          <a:p>
            <a:r>
              <a:rPr lang="en-US" altLang="zh-TW" sz="2800" dirty="0"/>
              <a:t>8	External links</a:t>
            </a:r>
            <a:endParaRPr lang="zh-TW" altLang="zh-TW" sz="2800" dirty="0"/>
          </a:p>
          <a:p>
            <a:endParaRPr kumimoji="1" lang="zh-TW" altLang="en-US" dirty="0"/>
          </a:p>
        </p:txBody>
      </p:sp>
    </p:spTree>
    <p:extLst>
      <p:ext uri="{BB962C8B-B14F-4D97-AF65-F5344CB8AC3E}">
        <p14:creationId xmlns:p14="http://schemas.microsoft.com/office/powerpoint/2010/main" val="42176860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圖片 6">
            <a:extLst>
              <a:ext uri="{FF2B5EF4-FFF2-40B4-BE49-F238E27FC236}">
                <a16:creationId xmlns="" xmlns:a16="http://schemas.microsoft.com/office/drawing/2014/main" id="{9F7F713F-F52E-3543-91BC-5C169A040BC7}"/>
              </a:ext>
            </a:extLst>
          </p:cNvPr>
          <p:cNvPicPr>
            <a:picLocks noChangeAspect="1"/>
          </p:cNvPicPr>
          <p:nvPr/>
        </p:nvPicPr>
        <p:blipFill>
          <a:blip r:embed="rId2">
            <a:alphaModFix amt="76000"/>
          </a:blip>
          <a:stretch>
            <a:fillRect/>
          </a:stretch>
        </p:blipFill>
        <p:spPr>
          <a:xfrm>
            <a:off x="926156" y="622682"/>
            <a:ext cx="9703743" cy="1951037"/>
          </a:xfrm>
          <a:prstGeom prst="rect">
            <a:avLst/>
          </a:prstGeom>
        </p:spPr>
      </p:pic>
      <p:sp>
        <p:nvSpPr>
          <p:cNvPr id="3" name="內容版面配置區 2">
            <a:extLst>
              <a:ext uri="{FF2B5EF4-FFF2-40B4-BE49-F238E27FC236}">
                <a16:creationId xmlns="" xmlns:a16="http://schemas.microsoft.com/office/drawing/2014/main" id="{8AB77A4F-907B-9641-8FEE-820BE7528E65}"/>
              </a:ext>
            </a:extLst>
          </p:cNvPr>
          <p:cNvSpPr>
            <a:spLocks noGrp="1"/>
          </p:cNvSpPr>
          <p:nvPr>
            <p:ph idx="1"/>
          </p:nvPr>
        </p:nvSpPr>
        <p:spPr>
          <a:xfrm>
            <a:off x="795528" y="2744565"/>
            <a:ext cx="10515600" cy="5310261"/>
          </a:xfrm>
        </p:spPr>
        <p:txBody>
          <a:bodyPr>
            <a:normAutofit/>
          </a:bodyPr>
          <a:lstStyle/>
          <a:p>
            <a:r>
              <a:rPr lang="en-US" altLang="zh-TW" sz="2800" dirty="0"/>
              <a:t>In 1975, EMI successfully developed a CT device for the whole body, which obtained a clear tomographic image of various parts of the human body. In 1979, this diagnostic technique won the Nobel Prize.</a:t>
            </a:r>
            <a:r>
              <a:rPr lang="en-US" altLang="zh-TW" sz="2800" baseline="30000" dirty="0"/>
              <a:t> </a:t>
            </a:r>
          </a:p>
          <a:p>
            <a:r>
              <a:rPr lang="en-US" altLang="zh-TW" sz="2800" dirty="0"/>
              <a:t>Digital image processing technology for medical applications was inducted into the </a:t>
            </a:r>
            <a:r>
              <a:rPr lang="en-US" altLang="zh-TW" sz="2800" dirty="0">
                <a:hlinkClick r:id="rId3" tooltip="Space Foundation"/>
              </a:rPr>
              <a:t>Space Foundation</a:t>
            </a:r>
            <a:r>
              <a:rPr lang="en-US" altLang="zh-TW" sz="2800" dirty="0"/>
              <a:t> Space Technology Hall of Fame in 1994.</a:t>
            </a:r>
            <a:endParaRPr kumimoji="1" lang="zh-TW" altLang="en-US" sz="2800" dirty="0"/>
          </a:p>
        </p:txBody>
      </p:sp>
      <p:sp>
        <p:nvSpPr>
          <p:cNvPr id="5" name="投影片編號版面配置區 4">
            <a:extLst>
              <a:ext uri="{FF2B5EF4-FFF2-40B4-BE49-F238E27FC236}">
                <a16:creationId xmlns="" xmlns:a16="http://schemas.microsoft.com/office/drawing/2014/main" id="{6A45C957-A326-1E4E-996C-A421FE7CF748}"/>
              </a:ext>
            </a:extLst>
          </p:cNvPr>
          <p:cNvSpPr>
            <a:spLocks noGrp="1"/>
          </p:cNvSpPr>
          <p:nvPr>
            <p:ph type="sldNum" sz="quarter" idx="12"/>
          </p:nvPr>
        </p:nvSpPr>
        <p:spPr/>
        <p:txBody>
          <a:bodyPr/>
          <a:lstStyle/>
          <a:p>
            <a:fld id="{2E9C8995-155E-4143-9C83-CE73EE704CF0}" type="slidenum">
              <a:rPr kumimoji="1" lang="zh-TW" altLang="en-US" smtClean="0"/>
              <a:t>19</a:t>
            </a:fld>
            <a:endParaRPr kumimoji="1" lang="zh-TW" altLang="en-US"/>
          </a:p>
        </p:txBody>
      </p:sp>
      <p:sp>
        <p:nvSpPr>
          <p:cNvPr id="6" name="標題 1">
            <a:extLst>
              <a:ext uri="{FF2B5EF4-FFF2-40B4-BE49-F238E27FC236}">
                <a16:creationId xmlns="" xmlns:a16="http://schemas.microsoft.com/office/drawing/2014/main" id="{DB2514DA-F319-0946-BA24-2F1A050DAC70}"/>
              </a:ext>
            </a:extLst>
          </p:cNvPr>
          <p:cNvSpPr txBox="1">
            <a:spLocks/>
          </p:cNvSpPr>
          <p:nvPr/>
        </p:nvSpPr>
        <p:spPr>
          <a:xfrm>
            <a:off x="2885584" y="964375"/>
            <a:ext cx="5523629" cy="160934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5400" kern="1200" cap="all" baseline="0">
                <a:blipFill>
                  <a:blip r:embed="rId4">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kumimoji="1" lang="en-US" altLang="zh-TW" dirty="0">
                <a:solidFill>
                  <a:schemeClr val="bg1"/>
                </a:solidFill>
                <a:highlight>
                  <a:srgbClr val="000000"/>
                </a:highlight>
              </a:rPr>
              <a:t>1.4 </a:t>
            </a:r>
            <a:r>
              <a:rPr lang="en-US" altLang="zh-TW" dirty="0">
                <a:solidFill>
                  <a:srgbClr val="FF0000"/>
                </a:solidFill>
                <a:highlight>
                  <a:srgbClr val="000000"/>
                </a:highlight>
              </a:rPr>
              <a:t>Medical imaging</a:t>
            </a:r>
            <a:endParaRPr kumimoji="1" lang="zh-TW" altLang="en-US" dirty="0">
              <a:solidFill>
                <a:srgbClr val="FF0000"/>
              </a:solidFill>
              <a:highlight>
                <a:srgbClr val="000000"/>
              </a:highlight>
            </a:endParaRPr>
          </a:p>
        </p:txBody>
      </p:sp>
    </p:spTree>
    <p:extLst>
      <p:ext uri="{BB962C8B-B14F-4D97-AF65-F5344CB8AC3E}">
        <p14:creationId xmlns:p14="http://schemas.microsoft.com/office/powerpoint/2010/main" val="31795861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圖片 7">
            <a:extLst>
              <a:ext uri="{FF2B5EF4-FFF2-40B4-BE49-F238E27FC236}">
                <a16:creationId xmlns="" xmlns:a16="http://schemas.microsoft.com/office/drawing/2014/main" id="{7DBB80E3-5384-8548-9085-C9A687C4D012}"/>
              </a:ext>
            </a:extLst>
          </p:cNvPr>
          <p:cNvPicPr>
            <a:picLocks noChangeAspect="1"/>
          </p:cNvPicPr>
          <p:nvPr/>
        </p:nvPicPr>
        <p:blipFill>
          <a:blip r:embed="rId2">
            <a:alphaModFix amt="27000"/>
          </a:blip>
          <a:stretch>
            <a:fillRect/>
          </a:stretch>
        </p:blipFill>
        <p:spPr>
          <a:xfrm>
            <a:off x="313220" y="793618"/>
            <a:ext cx="11565560" cy="4540553"/>
          </a:xfrm>
          <a:prstGeom prst="rect">
            <a:avLst/>
          </a:prstGeom>
        </p:spPr>
      </p:pic>
      <p:sp>
        <p:nvSpPr>
          <p:cNvPr id="2" name="標題 1">
            <a:extLst>
              <a:ext uri="{FF2B5EF4-FFF2-40B4-BE49-F238E27FC236}">
                <a16:creationId xmlns="" xmlns:a16="http://schemas.microsoft.com/office/drawing/2014/main" id="{01D0E086-D591-3C48-B9BA-93F45AB4D598}"/>
              </a:ext>
            </a:extLst>
          </p:cNvPr>
          <p:cNvSpPr>
            <a:spLocks noGrp="1"/>
          </p:cNvSpPr>
          <p:nvPr>
            <p:ph type="title"/>
          </p:nvPr>
        </p:nvSpPr>
        <p:spPr>
          <a:xfrm>
            <a:off x="4735285" y="1132428"/>
            <a:ext cx="10058400" cy="1609344"/>
          </a:xfrm>
        </p:spPr>
        <p:txBody>
          <a:bodyPr/>
          <a:lstStyle/>
          <a:p>
            <a:r>
              <a:rPr kumimoji="1" lang="en-US" altLang="zh-TW" dirty="0">
                <a:solidFill>
                  <a:srgbClr val="FF0000"/>
                </a:solidFill>
              </a:rPr>
              <a:t>2 </a:t>
            </a:r>
            <a:r>
              <a:rPr lang="en" altLang="zh-TW" dirty="0">
                <a:solidFill>
                  <a:srgbClr val="FF0000"/>
                </a:solidFill>
              </a:rPr>
              <a:t>Tasks</a:t>
            </a:r>
            <a:endParaRPr kumimoji="1" lang="zh-TW" altLang="en-US" dirty="0">
              <a:solidFill>
                <a:srgbClr val="FF0000"/>
              </a:solidFill>
            </a:endParaRPr>
          </a:p>
        </p:txBody>
      </p:sp>
      <p:sp>
        <p:nvSpPr>
          <p:cNvPr id="3" name="內容版面配置區 2">
            <a:extLst>
              <a:ext uri="{FF2B5EF4-FFF2-40B4-BE49-F238E27FC236}">
                <a16:creationId xmlns="" xmlns:a16="http://schemas.microsoft.com/office/drawing/2014/main" id="{99C2EE0D-FCD5-B948-B51A-AAD76662E5A0}"/>
              </a:ext>
            </a:extLst>
          </p:cNvPr>
          <p:cNvSpPr>
            <a:spLocks noGrp="1"/>
          </p:cNvSpPr>
          <p:nvPr>
            <p:ph idx="1"/>
          </p:nvPr>
        </p:nvSpPr>
        <p:spPr>
          <a:xfrm>
            <a:off x="838200" y="3270288"/>
            <a:ext cx="10515600" cy="4351338"/>
          </a:xfrm>
        </p:spPr>
        <p:txBody>
          <a:bodyPr>
            <a:normAutofit/>
          </a:bodyPr>
          <a:lstStyle/>
          <a:p>
            <a:pPr marL="0" indent="0">
              <a:buNone/>
            </a:pPr>
            <a:r>
              <a:rPr lang="en" altLang="zh-TW" sz="2800" dirty="0"/>
              <a:t>Digital image processing allows the use of much more complex algorithms, and hence, can offer both more sophisticated performance at simple tasks, and the implementation of methods which would be impossible by analog means.</a:t>
            </a:r>
          </a:p>
          <a:p>
            <a:pPr marL="0" indent="0">
              <a:buNone/>
            </a:pPr>
            <a:r>
              <a:rPr lang="en" altLang="zh-TW" sz="2800" dirty="0"/>
              <a:t/>
            </a:r>
            <a:br>
              <a:rPr lang="en" altLang="zh-TW" sz="2800" dirty="0"/>
            </a:br>
            <a:endParaRPr kumimoji="1" lang="zh-TW" altLang="en-US" sz="2800" dirty="0"/>
          </a:p>
        </p:txBody>
      </p:sp>
      <p:sp>
        <p:nvSpPr>
          <p:cNvPr id="5" name="投影片編號版面配置區 4">
            <a:extLst>
              <a:ext uri="{FF2B5EF4-FFF2-40B4-BE49-F238E27FC236}">
                <a16:creationId xmlns="" xmlns:a16="http://schemas.microsoft.com/office/drawing/2014/main" id="{EF12D638-AD07-9043-A5A0-EA64D6637ACA}"/>
              </a:ext>
            </a:extLst>
          </p:cNvPr>
          <p:cNvSpPr>
            <a:spLocks noGrp="1"/>
          </p:cNvSpPr>
          <p:nvPr>
            <p:ph type="sldNum" sz="quarter" idx="12"/>
          </p:nvPr>
        </p:nvSpPr>
        <p:spPr/>
        <p:txBody>
          <a:bodyPr/>
          <a:lstStyle/>
          <a:p>
            <a:fld id="{2E9C8995-155E-4143-9C83-CE73EE704CF0}" type="slidenum">
              <a:rPr kumimoji="1" lang="zh-TW" altLang="en-US" smtClean="0"/>
              <a:t>20</a:t>
            </a:fld>
            <a:endParaRPr kumimoji="1" lang="zh-TW" altLang="en-US"/>
          </a:p>
        </p:txBody>
      </p:sp>
      <p:sp>
        <p:nvSpPr>
          <p:cNvPr id="6" name="六邊形 5">
            <a:extLst>
              <a:ext uri="{FF2B5EF4-FFF2-40B4-BE49-F238E27FC236}">
                <a16:creationId xmlns="" xmlns:a16="http://schemas.microsoft.com/office/drawing/2014/main" id="{7D0353C8-29C1-A743-9053-F5E8ADDAB978}"/>
              </a:ext>
            </a:extLst>
          </p:cNvPr>
          <p:cNvSpPr/>
          <p:nvPr/>
        </p:nvSpPr>
        <p:spPr>
          <a:xfrm rot="5400000">
            <a:off x="4675414" y="800821"/>
            <a:ext cx="2073729" cy="2160814"/>
          </a:xfrm>
          <a:prstGeom prst="hexagon">
            <a:avLst/>
          </a:prstGeom>
          <a:noFill/>
          <a:ln w="2857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kumimoji="1" lang="zh-TW" altLang="en-US"/>
          </a:p>
        </p:txBody>
      </p:sp>
    </p:spTree>
    <p:extLst>
      <p:ext uri="{BB962C8B-B14F-4D97-AF65-F5344CB8AC3E}">
        <p14:creationId xmlns:p14="http://schemas.microsoft.com/office/powerpoint/2010/main" val="7827113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9E9EAD81-C176-4C46-938D-58CAE86924D3}"/>
              </a:ext>
            </a:extLst>
          </p:cNvPr>
          <p:cNvSpPr>
            <a:spLocks noGrp="1"/>
          </p:cNvSpPr>
          <p:nvPr>
            <p:ph type="title"/>
          </p:nvPr>
        </p:nvSpPr>
        <p:spPr>
          <a:xfrm>
            <a:off x="838200" y="681037"/>
            <a:ext cx="10515600" cy="1325563"/>
          </a:xfrm>
        </p:spPr>
        <p:txBody>
          <a:bodyPr>
            <a:normAutofit fontScale="90000"/>
          </a:bodyPr>
          <a:lstStyle/>
          <a:p>
            <a:r>
              <a:rPr lang="en" altLang="zh-TW" dirty="0"/>
              <a:t>In particular, digital image processing is the only practical technology for</a:t>
            </a:r>
            <a:r>
              <a:rPr lang="en" altLang="zh-TW" baseline="30000" dirty="0"/>
              <a:t> </a:t>
            </a:r>
            <a:r>
              <a:rPr lang="en" altLang="zh-TW" dirty="0"/>
              <a:t>:</a:t>
            </a:r>
            <a:br>
              <a:rPr lang="en" altLang="zh-TW" dirty="0"/>
            </a:br>
            <a:endParaRPr kumimoji="1" lang="zh-TW" altLang="en-US" dirty="0"/>
          </a:p>
        </p:txBody>
      </p:sp>
      <p:sp>
        <p:nvSpPr>
          <p:cNvPr id="3" name="內容版面配置區 2">
            <a:extLst>
              <a:ext uri="{FF2B5EF4-FFF2-40B4-BE49-F238E27FC236}">
                <a16:creationId xmlns="" xmlns:a16="http://schemas.microsoft.com/office/drawing/2014/main" id="{A8037D3C-7C75-2C45-AF69-36E586093624}"/>
              </a:ext>
            </a:extLst>
          </p:cNvPr>
          <p:cNvSpPr>
            <a:spLocks noGrp="1"/>
          </p:cNvSpPr>
          <p:nvPr>
            <p:ph idx="1"/>
          </p:nvPr>
        </p:nvSpPr>
        <p:spPr/>
        <p:txBody>
          <a:bodyPr/>
          <a:lstStyle/>
          <a:p>
            <a:r>
              <a:rPr lang="en" altLang="zh-TW" sz="2800" dirty="0">
                <a:solidFill>
                  <a:schemeClr val="tx1">
                    <a:lumMod val="95000"/>
                    <a:lumOff val="5000"/>
                  </a:schemeClr>
                </a:solidFill>
                <a:hlinkClick r:id="rId2" tooltip="Statistical classification">
                  <a:extLst>
                    <a:ext uri="{A12FA001-AC4F-418D-AE19-62706E023703}">
                      <ahyp:hlinkClr xmlns="" xmlns:ahyp="http://schemas.microsoft.com/office/drawing/2018/hyperlinkcolor" val="tx"/>
                    </a:ext>
                  </a:extLst>
                </a:hlinkClick>
              </a:rPr>
              <a:t>Classification</a:t>
            </a:r>
            <a:r>
              <a:rPr lang="en" altLang="zh-TW" sz="2800" dirty="0">
                <a:solidFill>
                  <a:schemeClr val="tx1">
                    <a:lumMod val="95000"/>
                    <a:lumOff val="5000"/>
                  </a:schemeClr>
                </a:solidFill>
              </a:rPr>
              <a:t>(2.1)</a:t>
            </a:r>
          </a:p>
          <a:p>
            <a:r>
              <a:rPr lang="en" altLang="zh-TW" sz="2800" dirty="0">
                <a:solidFill>
                  <a:schemeClr val="tx1">
                    <a:lumMod val="95000"/>
                    <a:lumOff val="5000"/>
                  </a:schemeClr>
                </a:solidFill>
                <a:hlinkClick r:id="rId3" tooltip="Feature extraction">
                  <a:extLst>
                    <a:ext uri="{A12FA001-AC4F-418D-AE19-62706E023703}">
                      <ahyp:hlinkClr xmlns="" xmlns:ahyp="http://schemas.microsoft.com/office/drawing/2018/hyperlinkcolor" val="tx"/>
                    </a:ext>
                  </a:extLst>
                </a:hlinkClick>
              </a:rPr>
              <a:t>Feature extraction</a:t>
            </a:r>
            <a:r>
              <a:rPr lang="en" altLang="zh-TW" sz="2800" dirty="0">
                <a:solidFill>
                  <a:schemeClr val="tx1">
                    <a:lumMod val="95000"/>
                    <a:lumOff val="5000"/>
                  </a:schemeClr>
                </a:solidFill>
              </a:rPr>
              <a:t>(2.2)</a:t>
            </a:r>
          </a:p>
          <a:p>
            <a:r>
              <a:rPr lang="en" altLang="zh-TW" sz="2800" dirty="0">
                <a:solidFill>
                  <a:schemeClr val="tx1">
                    <a:lumMod val="95000"/>
                    <a:lumOff val="5000"/>
                  </a:schemeClr>
                </a:solidFill>
                <a:hlinkClick r:id="rId4" tooltip="Multi-scale signal analysis">
                  <a:extLst>
                    <a:ext uri="{A12FA001-AC4F-418D-AE19-62706E023703}">
                      <ahyp:hlinkClr xmlns="" xmlns:ahyp="http://schemas.microsoft.com/office/drawing/2018/hyperlinkcolor" val="tx"/>
                    </a:ext>
                  </a:extLst>
                </a:hlinkClick>
              </a:rPr>
              <a:t>Multi-scale signal analysis</a:t>
            </a:r>
            <a:r>
              <a:rPr lang="en" altLang="zh-TW" sz="2800" dirty="0">
                <a:solidFill>
                  <a:schemeClr val="tx1">
                    <a:lumMod val="95000"/>
                    <a:lumOff val="5000"/>
                  </a:schemeClr>
                </a:solidFill>
              </a:rPr>
              <a:t>(2.3)</a:t>
            </a:r>
          </a:p>
          <a:p>
            <a:r>
              <a:rPr lang="en" altLang="zh-TW" sz="2800" dirty="0">
                <a:solidFill>
                  <a:schemeClr val="tx1">
                    <a:lumMod val="95000"/>
                    <a:lumOff val="5000"/>
                  </a:schemeClr>
                </a:solidFill>
                <a:hlinkClick r:id="rId5" tooltip="Pattern recognition">
                  <a:extLst>
                    <a:ext uri="{A12FA001-AC4F-418D-AE19-62706E023703}">
                      <ahyp:hlinkClr xmlns="" xmlns:ahyp="http://schemas.microsoft.com/office/drawing/2018/hyperlinkcolor" val="tx"/>
                    </a:ext>
                  </a:extLst>
                </a:hlinkClick>
              </a:rPr>
              <a:t>Pattern recognition</a:t>
            </a:r>
            <a:r>
              <a:rPr lang="en" altLang="zh-TW" sz="2800" dirty="0">
                <a:solidFill>
                  <a:schemeClr val="tx1">
                    <a:lumMod val="95000"/>
                    <a:lumOff val="5000"/>
                  </a:schemeClr>
                </a:solidFill>
              </a:rPr>
              <a:t>(2.4)</a:t>
            </a:r>
          </a:p>
          <a:p>
            <a:r>
              <a:rPr lang="en" altLang="zh-TW" sz="2800" dirty="0">
                <a:solidFill>
                  <a:schemeClr val="tx1">
                    <a:lumMod val="95000"/>
                    <a:lumOff val="5000"/>
                  </a:schemeClr>
                </a:solidFill>
                <a:hlinkClick r:id="rId6" tooltip="Graphical projection">
                  <a:extLst>
                    <a:ext uri="{A12FA001-AC4F-418D-AE19-62706E023703}">
                      <ahyp:hlinkClr xmlns="" xmlns:ahyp="http://schemas.microsoft.com/office/drawing/2018/hyperlinkcolor" val="tx"/>
                    </a:ext>
                  </a:extLst>
                </a:hlinkClick>
              </a:rPr>
              <a:t>Projection</a:t>
            </a:r>
            <a:r>
              <a:rPr lang="en" altLang="zh-TW" sz="2800" dirty="0">
                <a:solidFill>
                  <a:schemeClr val="tx1">
                    <a:lumMod val="95000"/>
                    <a:lumOff val="5000"/>
                  </a:schemeClr>
                </a:solidFill>
              </a:rPr>
              <a:t>(2.5)</a:t>
            </a:r>
          </a:p>
          <a:p>
            <a:endParaRPr kumimoji="1" lang="zh-TW" altLang="en-US" dirty="0"/>
          </a:p>
        </p:txBody>
      </p:sp>
      <p:sp>
        <p:nvSpPr>
          <p:cNvPr id="5" name="投影片編號版面配置區 4">
            <a:extLst>
              <a:ext uri="{FF2B5EF4-FFF2-40B4-BE49-F238E27FC236}">
                <a16:creationId xmlns="" xmlns:a16="http://schemas.microsoft.com/office/drawing/2014/main" id="{CDF69062-A349-AC4E-9094-BAFAB6C5B0C5}"/>
              </a:ext>
            </a:extLst>
          </p:cNvPr>
          <p:cNvSpPr>
            <a:spLocks noGrp="1"/>
          </p:cNvSpPr>
          <p:nvPr>
            <p:ph type="sldNum" sz="quarter" idx="12"/>
          </p:nvPr>
        </p:nvSpPr>
        <p:spPr/>
        <p:txBody>
          <a:bodyPr/>
          <a:lstStyle/>
          <a:p>
            <a:fld id="{2E9C8995-155E-4143-9C83-CE73EE704CF0}" type="slidenum">
              <a:rPr kumimoji="1" lang="zh-TW" altLang="en-US" smtClean="0"/>
              <a:t>21</a:t>
            </a:fld>
            <a:endParaRPr kumimoji="1" lang="zh-TW" altLang="en-US"/>
          </a:p>
        </p:txBody>
      </p:sp>
      <p:pic>
        <p:nvPicPr>
          <p:cNvPr id="6" name="圖片 5">
            <a:extLst>
              <a:ext uri="{FF2B5EF4-FFF2-40B4-BE49-F238E27FC236}">
                <a16:creationId xmlns="" xmlns:a16="http://schemas.microsoft.com/office/drawing/2014/main" id="{DF153EB4-F5D1-AE46-940D-01397C07A18A}"/>
              </a:ext>
            </a:extLst>
          </p:cNvPr>
          <p:cNvPicPr>
            <a:picLocks noChangeAspect="1"/>
          </p:cNvPicPr>
          <p:nvPr/>
        </p:nvPicPr>
        <p:blipFill>
          <a:blip r:embed="rId7">
            <a:alphaModFix amt="41000"/>
            <a:extLst>
              <a:ext uri="{BEBA8EAE-BF5A-486C-A8C5-ECC9F3942E4B}">
                <a14:imgProps xmlns:a14="http://schemas.microsoft.com/office/drawing/2010/main">
                  <a14:imgLayer r:embed="rId8">
                    <a14:imgEffect>
                      <a14:saturation sat="0"/>
                    </a14:imgEffect>
                  </a14:imgLayer>
                </a14:imgProps>
              </a:ext>
            </a:extLst>
          </a:blip>
          <a:stretch>
            <a:fillRect/>
          </a:stretch>
        </p:blipFill>
        <p:spPr>
          <a:xfrm>
            <a:off x="313220" y="1631647"/>
            <a:ext cx="11565560" cy="4540553"/>
          </a:xfrm>
          <a:prstGeom prst="rect">
            <a:avLst/>
          </a:prstGeom>
        </p:spPr>
      </p:pic>
    </p:spTree>
    <p:extLst>
      <p:ext uri="{BB962C8B-B14F-4D97-AF65-F5344CB8AC3E}">
        <p14:creationId xmlns:p14="http://schemas.microsoft.com/office/powerpoint/2010/main" val="1856198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圖片 6">
            <a:extLst>
              <a:ext uri="{FF2B5EF4-FFF2-40B4-BE49-F238E27FC236}">
                <a16:creationId xmlns="" xmlns:a16="http://schemas.microsoft.com/office/drawing/2014/main" id="{6978BEFD-CE76-C841-9203-42B25009C11B}"/>
              </a:ext>
            </a:extLst>
          </p:cNvPr>
          <p:cNvPicPr>
            <a:picLocks noChangeAspect="1"/>
          </p:cNvPicPr>
          <p:nvPr/>
        </p:nvPicPr>
        <p:blipFill>
          <a:blip r:embed="rId2">
            <a:alphaModFix amt="41000"/>
            <a:extLst>
              <a:ext uri="{BEBA8EAE-BF5A-486C-A8C5-ECC9F3942E4B}">
                <a14:imgProps xmlns:a14="http://schemas.microsoft.com/office/drawing/2010/main">
                  <a14:imgLayer r:embed="rId3">
                    <a14:imgEffect>
                      <a14:colorTemperature colorTemp="3037"/>
                    </a14:imgEffect>
                    <a14:imgEffect>
                      <a14:saturation sat="43000"/>
                    </a14:imgEffect>
                  </a14:imgLayer>
                </a14:imgProps>
              </a:ext>
            </a:extLst>
          </a:blip>
          <a:stretch>
            <a:fillRect/>
          </a:stretch>
        </p:blipFill>
        <p:spPr>
          <a:xfrm>
            <a:off x="313220" y="2093976"/>
            <a:ext cx="11565560" cy="4178808"/>
          </a:xfrm>
          <a:prstGeom prst="rect">
            <a:avLst/>
          </a:prstGeom>
        </p:spPr>
      </p:pic>
      <p:sp>
        <p:nvSpPr>
          <p:cNvPr id="2" name="標題 1">
            <a:extLst>
              <a:ext uri="{FF2B5EF4-FFF2-40B4-BE49-F238E27FC236}">
                <a16:creationId xmlns="" xmlns:a16="http://schemas.microsoft.com/office/drawing/2014/main" id="{B26A290F-78E8-B044-8789-4C6730993F30}"/>
              </a:ext>
            </a:extLst>
          </p:cNvPr>
          <p:cNvSpPr>
            <a:spLocks noGrp="1"/>
          </p:cNvSpPr>
          <p:nvPr>
            <p:ph type="title"/>
          </p:nvPr>
        </p:nvSpPr>
        <p:spPr/>
        <p:txBody>
          <a:bodyPr>
            <a:normAutofit/>
          </a:bodyPr>
          <a:lstStyle/>
          <a:p>
            <a:r>
              <a:rPr lang="en" altLang="zh-TW" dirty="0"/>
              <a:t>Some techniques which are used in digital image processing include:</a:t>
            </a:r>
            <a:endParaRPr kumimoji="1" lang="zh-TW" altLang="en-US" dirty="0"/>
          </a:p>
        </p:txBody>
      </p:sp>
      <p:sp>
        <p:nvSpPr>
          <p:cNvPr id="3" name="內容版面配置區 2">
            <a:extLst>
              <a:ext uri="{FF2B5EF4-FFF2-40B4-BE49-F238E27FC236}">
                <a16:creationId xmlns="" xmlns:a16="http://schemas.microsoft.com/office/drawing/2014/main" id="{6CA4F3A2-63C1-2D42-A56C-189371FB7342}"/>
              </a:ext>
            </a:extLst>
          </p:cNvPr>
          <p:cNvSpPr>
            <a:spLocks noGrp="1"/>
          </p:cNvSpPr>
          <p:nvPr>
            <p:ph idx="1"/>
          </p:nvPr>
        </p:nvSpPr>
        <p:spPr>
          <a:xfrm>
            <a:off x="838200" y="2093976"/>
            <a:ext cx="4347575" cy="4351338"/>
          </a:xfrm>
        </p:spPr>
        <p:txBody>
          <a:bodyPr>
            <a:normAutofit fontScale="92500"/>
          </a:bodyPr>
          <a:lstStyle/>
          <a:p>
            <a:r>
              <a:rPr lang="en" altLang="zh-TW" sz="2800" dirty="0">
                <a:solidFill>
                  <a:schemeClr val="tx1">
                    <a:lumMod val="95000"/>
                    <a:lumOff val="5000"/>
                  </a:schemeClr>
                </a:solidFill>
                <a:hlinkClick r:id="rId4" tooltip="Anisotropic diffusion">
                  <a:extLst>
                    <a:ext uri="{A12FA001-AC4F-418D-AE19-62706E023703}">
                      <ahyp:hlinkClr xmlns="" xmlns:ahyp="http://schemas.microsoft.com/office/drawing/2018/hyperlinkcolor" val="tx"/>
                    </a:ext>
                  </a:extLst>
                </a:hlinkClick>
              </a:rPr>
              <a:t>Anisotropic diffusion</a:t>
            </a:r>
            <a:r>
              <a:rPr lang="en" altLang="zh-TW" sz="2800" dirty="0">
                <a:solidFill>
                  <a:schemeClr val="tx1">
                    <a:lumMod val="95000"/>
                    <a:lumOff val="5000"/>
                  </a:schemeClr>
                </a:solidFill>
              </a:rPr>
              <a:t>(2.6)</a:t>
            </a:r>
          </a:p>
          <a:p>
            <a:r>
              <a:rPr lang="en" altLang="zh-TW" sz="2800" dirty="0">
                <a:solidFill>
                  <a:schemeClr val="tx1">
                    <a:lumMod val="95000"/>
                    <a:lumOff val="5000"/>
                  </a:schemeClr>
                </a:solidFill>
                <a:hlinkClick r:id="rId5" tooltip="Hidden Markov model">
                  <a:extLst>
                    <a:ext uri="{A12FA001-AC4F-418D-AE19-62706E023703}">
                      <ahyp:hlinkClr xmlns="" xmlns:ahyp="http://schemas.microsoft.com/office/drawing/2018/hyperlinkcolor" val="tx"/>
                    </a:ext>
                  </a:extLst>
                </a:hlinkClick>
              </a:rPr>
              <a:t>Hidden Markov models</a:t>
            </a:r>
            <a:r>
              <a:rPr lang="en" altLang="zh-TW" sz="2800" dirty="0">
                <a:solidFill>
                  <a:schemeClr val="tx1">
                    <a:lumMod val="95000"/>
                    <a:lumOff val="5000"/>
                  </a:schemeClr>
                </a:solidFill>
              </a:rPr>
              <a:t>(2.7)</a:t>
            </a:r>
          </a:p>
          <a:p>
            <a:r>
              <a:rPr lang="en" altLang="zh-TW" sz="2800" dirty="0">
                <a:solidFill>
                  <a:schemeClr val="tx1">
                    <a:lumMod val="95000"/>
                    <a:lumOff val="5000"/>
                  </a:schemeClr>
                </a:solidFill>
                <a:hlinkClick r:id="rId6" tooltip="Image editing">
                  <a:extLst>
                    <a:ext uri="{A12FA001-AC4F-418D-AE19-62706E023703}">
                      <ahyp:hlinkClr xmlns="" xmlns:ahyp="http://schemas.microsoft.com/office/drawing/2018/hyperlinkcolor" val="tx"/>
                    </a:ext>
                  </a:extLst>
                </a:hlinkClick>
              </a:rPr>
              <a:t>Image editing</a:t>
            </a:r>
            <a:r>
              <a:rPr lang="en" altLang="zh-TW" sz="2800" dirty="0">
                <a:solidFill>
                  <a:schemeClr val="tx1">
                    <a:lumMod val="95000"/>
                    <a:lumOff val="5000"/>
                  </a:schemeClr>
                </a:solidFill>
              </a:rPr>
              <a:t>(2.8)</a:t>
            </a:r>
          </a:p>
          <a:p>
            <a:r>
              <a:rPr lang="en" altLang="zh-TW" sz="2800" dirty="0">
                <a:solidFill>
                  <a:schemeClr val="tx1">
                    <a:lumMod val="95000"/>
                    <a:lumOff val="5000"/>
                  </a:schemeClr>
                </a:solidFill>
                <a:hlinkClick r:id="rId7" tooltip="Image restoration">
                  <a:extLst>
                    <a:ext uri="{A12FA001-AC4F-418D-AE19-62706E023703}">
                      <ahyp:hlinkClr xmlns="" xmlns:ahyp="http://schemas.microsoft.com/office/drawing/2018/hyperlinkcolor" val="tx"/>
                    </a:ext>
                  </a:extLst>
                </a:hlinkClick>
              </a:rPr>
              <a:t>Image restoration</a:t>
            </a:r>
            <a:r>
              <a:rPr lang="en" altLang="zh-TW" sz="2800" dirty="0">
                <a:solidFill>
                  <a:schemeClr val="tx1">
                    <a:lumMod val="95000"/>
                    <a:lumOff val="5000"/>
                  </a:schemeClr>
                </a:solidFill>
              </a:rPr>
              <a:t>(2.9)</a:t>
            </a:r>
          </a:p>
          <a:p>
            <a:r>
              <a:rPr lang="en" altLang="zh-TW" sz="2800" dirty="0">
                <a:solidFill>
                  <a:schemeClr val="tx1">
                    <a:lumMod val="95000"/>
                    <a:lumOff val="5000"/>
                  </a:schemeClr>
                </a:solidFill>
                <a:hlinkClick r:id="rId8" tooltip="Independent component analysis">
                  <a:extLst>
                    <a:ext uri="{A12FA001-AC4F-418D-AE19-62706E023703}">
                      <ahyp:hlinkClr xmlns="" xmlns:ahyp="http://schemas.microsoft.com/office/drawing/2018/hyperlinkcolor" val="tx"/>
                    </a:ext>
                  </a:extLst>
                </a:hlinkClick>
              </a:rPr>
              <a:t>Independent component analysis</a:t>
            </a:r>
            <a:r>
              <a:rPr lang="en" altLang="zh-TW" sz="2800" dirty="0">
                <a:solidFill>
                  <a:schemeClr val="tx1">
                    <a:lumMod val="95000"/>
                    <a:lumOff val="5000"/>
                  </a:schemeClr>
                </a:solidFill>
              </a:rPr>
              <a:t>(2.10)</a:t>
            </a:r>
          </a:p>
          <a:p>
            <a:r>
              <a:rPr lang="en" altLang="zh-TW" sz="2800" dirty="0">
                <a:solidFill>
                  <a:schemeClr val="tx1">
                    <a:lumMod val="95000"/>
                    <a:lumOff val="5000"/>
                  </a:schemeClr>
                </a:solidFill>
                <a:hlinkClick r:id="rId9" tooltip="Linear filter">
                  <a:extLst>
                    <a:ext uri="{A12FA001-AC4F-418D-AE19-62706E023703}">
                      <ahyp:hlinkClr xmlns="" xmlns:ahyp="http://schemas.microsoft.com/office/drawing/2018/hyperlinkcolor" val="tx"/>
                    </a:ext>
                  </a:extLst>
                </a:hlinkClick>
              </a:rPr>
              <a:t>Linear filtering</a:t>
            </a:r>
            <a:r>
              <a:rPr lang="en" altLang="zh-TW" sz="2800" dirty="0">
                <a:solidFill>
                  <a:schemeClr val="tx1">
                    <a:lumMod val="95000"/>
                    <a:lumOff val="5000"/>
                  </a:schemeClr>
                </a:solidFill>
              </a:rPr>
              <a:t>(2.11)</a:t>
            </a:r>
          </a:p>
          <a:p>
            <a:r>
              <a:rPr lang="en" altLang="zh-TW" sz="2800" dirty="0">
                <a:solidFill>
                  <a:schemeClr val="tx1">
                    <a:lumMod val="95000"/>
                    <a:lumOff val="5000"/>
                  </a:schemeClr>
                </a:solidFill>
                <a:hlinkClick r:id="rId10" tooltip="Artificial neural networks">
                  <a:extLst>
                    <a:ext uri="{A12FA001-AC4F-418D-AE19-62706E023703}">
                      <ahyp:hlinkClr xmlns="" xmlns:ahyp="http://schemas.microsoft.com/office/drawing/2018/hyperlinkcolor" val="tx"/>
                    </a:ext>
                  </a:extLst>
                </a:hlinkClick>
              </a:rPr>
              <a:t>Neural networks</a:t>
            </a:r>
            <a:r>
              <a:rPr lang="en" altLang="zh-TW" sz="2800" dirty="0"/>
              <a:t>(2.12)</a:t>
            </a:r>
          </a:p>
        </p:txBody>
      </p:sp>
      <p:sp>
        <p:nvSpPr>
          <p:cNvPr id="6" name="投影片編號版面配置區 5">
            <a:extLst>
              <a:ext uri="{FF2B5EF4-FFF2-40B4-BE49-F238E27FC236}">
                <a16:creationId xmlns="" xmlns:a16="http://schemas.microsoft.com/office/drawing/2014/main" id="{6875ADF0-0B60-E149-A731-D194D8D8D5DD}"/>
              </a:ext>
            </a:extLst>
          </p:cNvPr>
          <p:cNvSpPr>
            <a:spLocks noGrp="1"/>
          </p:cNvSpPr>
          <p:nvPr>
            <p:ph type="sldNum" sz="quarter" idx="12"/>
          </p:nvPr>
        </p:nvSpPr>
        <p:spPr/>
        <p:txBody>
          <a:bodyPr/>
          <a:lstStyle/>
          <a:p>
            <a:fld id="{2E9C8995-155E-4143-9C83-CE73EE704CF0}" type="slidenum">
              <a:rPr kumimoji="1" lang="zh-TW" altLang="en-US" smtClean="0"/>
              <a:t>22</a:t>
            </a:fld>
            <a:endParaRPr kumimoji="1" lang="zh-TW" altLang="en-US"/>
          </a:p>
        </p:txBody>
      </p:sp>
      <p:sp>
        <p:nvSpPr>
          <p:cNvPr id="4" name="文字方塊 3">
            <a:extLst>
              <a:ext uri="{FF2B5EF4-FFF2-40B4-BE49-F238E27FC236}">
                <a16:creationId xmlns="" xmlns:a16="http://schemas.microsoft.com/office/drawing/2014/main" id="{CE79DDC1-45DE-194F-B9FB-B455C0FD3442}"/>
              </a:ext>
            </a:extLst>
          </p:cNvPr>
          <p:cNvSpPr txBox="1"/>
          <p:nvPr/>
        </p:nvSpPr>
        <p:spPr>
          <a:xfrm>
            <a:off x="5862181" y="2093976"/>
            <a:ext cx="5491619" cy="3970318"/>
          </a:xfrm>
          <a:prstGeom prst="rect">
            <a:avLst/>
          </a:prstGeom>
          <a:noFill/>
        </p:spPr>
        <p:txBody>
          <a:bodyPr wrap="square" rtlCol="0">
            <a:spAutoFit/>
          </a:bodyPr>
          <a:lstStyle/>
          <a:p>
            <a:pPr marL="457200" indent="-457200">
              <a:buFont typeface="Arial" panose="020B0604020202020204" pitchFamily="34" charset="0"/>
              <a:buChar char="•"/>
            </a:pPr>
            <a:r>
              <a:rPr lang="en" altLang="zh-TW" sz="2800" dirty="0">
                <a:solidFill>
                  <a:schemeClr val="tx1">
                    <a:lumMod val="95000"/>
                    <a:lumOff val="5000"/>
                  </a:schemeClr>
                </a:solidFill>
                <a:hlinkClick r:id="rId11" tooltip="Partial differential equations">
                  <a:extLst>
                    <a:ext uri="{A12FA001-AC4F-418D-AE19-62706E023703}">
                      <ahyp:hlinkClr xmlns="" xmlns:ahyp="http://schemas.microsoft.com/office/drawing/2018/hyperlinkcolor" val="tx"/>
                    </a:ext>
                  </a:extLst>
                </a:hlinkClick>
              </a:rPr>
              <a:t>Partial differential equations</a:t>
            </a:r>
            <a:r>
              <a:rPr lang="en" altLang="zh-TW" sz="2800" dirty="0">
                <a:solidFill>
                  <a:schemeClr val="tx1">
                    <a:lumMod val="95000"/>
                    <a:lumOff val="5000"/>
                  </a:schemeClr>
                </a:solidFill>
              </a:rPr>
              <a:t>(2.13)</a:t>
            </a:r>
          </a:p>
          <a:p>
            <a:pPr marL="457200" indent="-457200">
              <a:buFont typeface="Arial" panose="020B0604020202020204" pitchFamily="34" charset="0"/>
              <a:buChar char="•"/>
            </a:pPr>
            <a:r>
              <a:rPr lang="en" altLang="zh-TW" sz="2800" dirty="0">
                <a:solidFill>
                  <a:schemeClr val="tx1">
                    <a:lumMod val="95000"/>
                    <a:lumOff val="5000"/>
                  </a:schemeClr>
                </a:solidFill>
                <a:hlinkClick r:id="rId12" tooltip="Pixelation">
                  <a:extLst>
                    <a:ext uri="{A12FA001-AC4F-418D-AE19-62706E023703}">
                      <ahyp:hlinkClr xmlns="" xmlns:ahyp="http://schemas.microsoft.com/office/drawing/2018/hyperlinkcolor" val="tx"/>
                    </a:ext>
                  </a:extLst>
                </a:hlinkClick>
              </a:rPr>
              <a:t>Pixelation</a:t>
            </a:r>
            <a:r>
              <a:rPr lang="en" altLang="zh-TW" sz="2800" dirty="0">
                <a:solidFill>
                  <a:schemeClr val="tx1">
                    <a:lumMod val="95000"/>
                    <a:lumOff val="5000"/>
                  </a:schemeClr>
                </a:solidFill>
              </a:rPr>
              <a:t>(2.14)</a:t>
            </a:r>
          </a:p>
          <a:p>
            <a:pPr marL="457200" indent="-457200">
              <a:buFont typeface="Arial" panose="020B0604020202020204" pitchFamily="34" charset="0"/>
              <a:buChar char="•"/>
            </a:pPr>
            <a:r>
              <a:rPr lang="en" altLang="zh-TW" sz="2800" dirty="0">
                <a:solidFill>
                  <a:schemeClr val="tx1">
                    <a:lumMod val="95000"/>
                    <a:lumOff val="5000"/>
                  </a:schemeClr>
                </a:solidFill>
                <a:hlinkClick r:id="rId13" tooltip="Point feature matching">
                  <a:extLst>
                    <a:ext uri="{A12FA001-AC4F-418D-AE19-62706E023703}">
                      <ahyp:hlinkClr xmlns="" xmlns:ahyp="http://schemas.microsoft.com/office/drawing/2018/hyperlinkcolor" val="tx"/>
                    </a:ext>
                  </a:extLst>
                </a:hlinkClick>
              </a:rPr>
              <a:t>Point feature matching</a:t>
            </a:r>
            <a:r>
              <a:rPr lang="en" altLang="zh-TW" sz="2800" dirty="0">
                <a:solidFill>
                  <a:schemeClr val="tx1">
                    <a:lumMod val="95000"/>
                    <a:lumOff val="5000"/>
                  </a:schemeClr>
                </a:solidFill>
              </a:rPr>
              <a:t>(2.15)</a:t>
            </a:r>
          </a:p>
          <a:p>
            <a:pPr marL="457200" indent="-457200">
              <a:buFont typeface="Arial" panose="020B0604020202020204" pitchFamily="34" charset="0"/>
              <a:buChar char="•"/>
            </a:pPr>
            <a:r>
              <a:rPr lang="en" altLang="zh-TW" sz="2800" dirty="0">
                <a:solidFill>
                  <a:schemeClr val="tx1">
                    <a:lumMod val="95000"/>
                    <a:lumOff val="5000"/>
                  </a:schemeClr>
                </a:solidFill>
                <a:hlinkClick r:id="rId14" tooltip="Principal components analysis">
                  <a:extLst>
                    <a:ext uri="{A12FA001-AC4F-418D-AE19-62706E023703}">
                      <ahyp:hlinkClr xmlns="" xmlns:ahyp="http://schemas.microsoft.com/office/drawing/2018/hyperlinkcolor" val="tx"/>
                    </a:ext>
                  </a:extLst>
                </a:hlinkClick>
              </a:rPr>
              <a:t>Principal components analysis</a:t>
            </a:r>
            <a:r>
              <a:rPr lang="en" altLang="zh-TW" sz="2800" dirty="0">
                <a:solidFill>
                  <a:schemeClr val="tx1">
                    <a:lumMod val="95000"/>
                    <a:lumOff val="5000"/>
                  </a:schemeClr>
                </a:solidFill>
              </a:rPr>
              <a:t>(2.16)</a:t>
            </a:r>
          </a:p>
          <a:p>
            <a:pPr marL="457200" indent="-457200">
              <a:buFont typeface="Arial" panose="020B0604020202020204" pitchFamily="34" charset="0"/>
              <a:buChar char="•"/>
            </a:pPr>
            <a:r>
              <a:rPr lang="en" altLang="zh-TW" sz="2800" dirty="0">
                <a:solidFill>
                  <a:schemeClr val="tx1">
                    <a:lumMod val="95000"/>
                    <a:lumOff val="5000"/>
                  </a:schemeClr>
                </a:solidFill>
                <a:hlinkClick r:id="rId15" tooltip="Self-organizing map">
                  <a:extLst>
                    <a:ext uri="{A12FA001-AC4F-418D-AE19-62706E023703}">
                      <ahyp:hlinkClr xmlns="" xmlns:ahyp="http://schemas.microsoft.com/office/drawing/2018/hyperlinkcolor" val="tx"/>
                    </a:ext>
                  </a:extLst>
                </a:hlinkClick>
              </a:rPr>
              <a:t>Self-organizing maps</a:t>
            </a:r>
            <a:r>
              <a:rPr lang="en" altLang="zh-TW" sz="2800" dirty="0">
                <a:solidFill>
                  <a:schemeClr val="tx1">
                    <a:lumMod val="95000"/>
                    <a:lumOff val="5000"/>
                  </a:schemeClr>
                </a:solidFill>
              </a:rPr>
              <a:t>(2.17)</a:t>
            </a:r>
          </a:p>
          <a:p>
            <a:pPr marL="457200" indent="-457200">
              <a:buFont typeface="Arial" panose="020B0604020202020204" pitchFamily="34" charset="0"/>
              <a:buChar char="•"/>
            </a:pPr>
            <a:r>
              <a:rPr lang="en" altLang="zh-TW" sz="2800" dirty="0">
                <a:solidFill>
                  <a:schemeClr val="tx1">
                    <a:lumMod val="95000"/>
                    <a:lumOff val="5000"/>
                  </a:schemeClr>
                </a:solidFill>
                <a:hlinkClick r:id="rId16" tooltip="Wavelet">
                  <a:extLst>
                    <a:ext uri="{A12FA001-AC4F-418D-AE19-62706E023703}">
                      <ahyp:hlinkClr xmlns="" xmlns:ahyp="http://schemas.microsoft.com/office/drawing/2018/hyperlinkcolor" val="tx"/>
                    </a:ext>
                  </a:extLst>
                </a:hlinkClick>
              </a:rPr>
              <a:t>Wavelets</a:t>
            </a:r>
            <a:r>
              <a:rPr lang="en" altLang="zh-TW" sz="2800" dirty="0">
                <a:solidFill>
                  <a:schemeClr val="tx1">
                    <a:lumMod val="95000"/>
                    <a:lumOff val="5000"/>
                  </a:schemeClr>
                </a:solidFill>
              </a:rPr>
              <a:t>(2.18)</a:t>
            </a:r>
          </a:p>
          <a:p>
            <a:pPr marL="457200" indent="-457200">
              <a:buFont typeface="Arial" panose="020B0604020202020204" pitchFamily="34" charset="0"/>
              <a:buChar char="•"/>
            </a:pPr>
            <a:endParaRPr kumimoji="1" lang="zh-TW" altLang="en-US" sz="2800" dirty="0">
              <a:solidFill>
                <a:schemeClr val="tx1">
                  <a:lumMod val="95000"/>
                  <a:lumOff val="5000"/>
                </a:schemeClr>
              </a:solidFill>
            </a:endParaRPr>
          </a:p>
        </p:txBody>
      </p:sp>
    </p:spTree>
    <p:extLst>
      <p:ext uri="{BB962C8B-B14F-4D97-AF65-F5344CB8AC3E}">
        <p14:creationId xmlns:p14="http://schemas.microsoft.com/office/powerpoint/2010/main" val="19602969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AAD76E38-8EB9-7744-B181-C75DE0239267}"/>
              </a:ext>
            </a:extLst>
          </p:cNvPr>
          <p:cNvSpPr>
            <a:spLocks noGrp="1"/>
          </p:cNvSpPr>
          <p:nvPr>
            <p:ph type="title"/>
          </p:nvPr>
        </p:nvSpPr>
        <p:spPr>
          <a:xfrm>
            <a:off x="838200" y="532133"/>
            <a:ext cx="10058400" cy="1609344"/>
          </a:xfrm>
        </p:spPr>
        <p:txBody>
          <a:bodyPr>
            <a:normAutofit/>
          </a:bodyPr>
          <a:lstStyle/>
          <a:p>
            <a:pPr algn="ctr"/>
            <a:r>
              <a:rPr kumimoji="1" lang="en" altLang="zh-TW" dirty="0"/>
              <a:t>2.1 </a:t>
            </a:r>
            <a:r>
              <a:rPr kumimoji="1" lang="en" altLang="zh-TW" dirty="0">
                <a:solidFill>
                  <a:srgbClr val="FF0000"/>
                </a:solidFill>
              </a:rPr>
              <a:t>Classification</a:t>
            </a:r>
            <a:endParaRPr kumimoji="1" lang="zh-TW" altLang="en-US" dirty="0">
              <a:solidFill>
                <a:srgbClr val="FF0000"/>
              </a:solidFill>
            </a:endParaRPr>
          </a:p>
        </p:txBody>
      </p:sp>
      <p:sp>
        <p:nvSpPr>
          <p:cNvPr id="3" name="內容版面配置區 2">
            <a:extLst>
              <a:ext uri="{FF2B5EF4-FFF2-40B4-BE49-F238E27FC236}">
                <a16:creationId xmlns="" xmlns:a16="http://schemas.microsoft.com/office/drawing/2014/main" id="{202E88D3-1C47-EB4E-8B92-D2E00F29E38E}"/>
              </a:ext>
            </a:extLst>
          </p:cNvPr>
          <p:cNvSpPr>
            <a:spLocks noGrp="1"/>
          </p:cNvSpPr>
          <p:nvPr>
            <p:ph idx="1"/>
          </p:nvPr>
        </p:nvSpPr>
        <p:spPr>
          <a:xfrm>
            <a:off x="838200" y="2141477"/>
            <a:ext cx="10515600" cy="4837814"/>
          </a:xfrm>
        </p:spPr>
        <p:txBody>
          <a:bodyPr>
            <a:normAutofit/>
          </a:bodyPr>
          <a:lstStyle/>
          <a:p>
            <a:r>
              <a:rPr lang="en-US" altLang="zh-TW" sz="2800" dirty="0"/>
              <a:t>In </a:t>
            </a:r>
            <a:r>
              <a:rPr lang="en-US" altLang="zh-TW" sz="2800" dirty="0">
                <a:hlinkClick r:id="rId2" tooltip="Machine learning"/>
              </a:rPr>
              <a:t>machine learning</a:t>
            </a:r>
            <a:r>
              <a:rPr lang="en-US" altLang="zh-TW" sz="2800" dirty="0"/>
              <a:t> and </a:t>
            </a:r>
            <a:r>
              <a:rPr lang="en-US" altLang="zh-TW" sz="2800" dirty="0">
                <a:hlinkClick r:id="rId3" tooltip="Statistics"/>
              </a:rPr>
              <a:t>statistics</a:t>
            </a:r>
            <a:r>
              <a:rPr lang="en-US" altLang="zh-TW" sz="2800" dirty="0"/>
              <a:t>, </a:t>
            </a:r>
            <a:r>
              <a:rPr lang="en-US" altLang="zh-TW" sz="2800" b="1" dirty="0"/>
              <a:t>classification</a:t>
            </a:r>
            <a:r>
              <a:rPr lang="en-US" altLang="zh-TW" sz="2800" dirty="0"/>
              <a:t> is the problem of identifying to which of a set of </a:t>
            </a:r>
            <a:r>
              <a:rPr lang="en-US" altLang="zh-TW" sz="2800" dirty="0">
                <a:hlinkClick r:id="rId4" tooltip="Categorical data"/>
              </a:rPr>
              <a:t>categories</a:t>
            </a:r>
            <a:r>
              <a:rPr lang="en-US" altLang="zh-TW" sz="2800" dirty="0"/>
              <a:t> (sub-populations) a new </a:t>
            </a:r>
            <a:r>
              <a:rPr lang="en-US" altLang="zh-TW" sz="2800" dirty="0" err="1">
                <a:hlinkClick r:id="rId5" tooltip="Observation"/>
              </a:rPr>
              <a:t>observation</a:t>
            </a:r>
            <a:r>
              <a:rPr lang="en-US" altLang="zh-TW" sz="2800" dirty="0" err="1"/>
              <a:t>belongs</a:t>
            </a:r>
            <a:r>
              <a:rPr lang="en-US" altLang="zh-TW" sz="2800" dirty="0"/>
              <a:t>, on the basis of a </a:t>
            </a:r>
            <a:r>
              <a:rPr lang="en-US" altLang="zh-TW" sz="2800" dirty="0">
                <a:hlinkClick r:id="rId6" tooltip="Training set"/>
              </a:rPr>
              <a:t>training set</a:t>
            </a:r>
            <a:r>
              <a:rPr lang="en-US" altLang="zh-TW" sz="2800" dirty="0"/>
              <a:t> of data containing observations (or instances) whose category membership is known. </a:t>
            </a:r>
          </a:p>
          <a:p>
            <a:r>
              <a:rPr lang="en-US" altLang="zh-TW" sz="2800" dirty="0"/>
              <a:t>Examples are assigning a given email to the </a:t>
            </a:r>
            <a:r>
              <a:rPr lang="en-US" altLang="zh-TW" sz="2800" dirty="0">
                <a:hlinkClick r:id="rId7" tooltip="Spam filtering"/>
              </a:rPr>
              <a:t>"spam" or "non-spam"</a:t>
            </a:r>
            <a:r>
              <a:rPr lang="en-US" altLang="zh-TW" sz="2800" dirty="0"/>
              <a:t> class, and assigning a diagnosis to a given patient based on observed characteristics of the patient (sex, blood pressure, presence or absence of certain symptoms, etc.). </a:t>
            </a:r>
          </a:p>
          <a:p>
            <a:pPr algn="ctr"/>
            <a:r>
              <a:rPr lang="en-US" altLang="zh-TW" sz="2800" dirty="0">
                <a:solidFill>
                  <a:schemeClr val="tx1">
                    <a:lumMod val="95000"/>
                    <a:lumOff val="5000"/>
                  </a:schemeClr>
                </a:solidFill>
                <a:highlight>
                  <a:srgbClr val="FFFF00"/>
                </a:highlight>
              </a:rPr>
              <a:t>Classification is an example of </a:t>
            </a:r>
            <a:r>
              <a:rPr lang="en-US" altLang="zh-TW" sz="2800" dirty="0">
                <a:solidFill>
                  <a:schemeClr val="tx1">
                    <a:lumMod val="95000"/>
                    <a:lumOff val="5000"/>
                  </a:schemeClr>
                </a:solidFill>
                <a:highlight>
                  <a:srgbClr val="FFFF00"/>
                </a:highlight>
                <a:hlinkClick r:id="rId8" tooltip="Pattern recognition">
                  <a:extLst>
                    <a:ext uri="{A12FA001-AC4F-418D-AE19-62706E023703}">
                      <ahyp:hlinkClr xmlns="" xmlns:ahyp="http://schemas.microsoft.com/office/drawing/2018/hyperlinkcolor" val="tx"/>
                    </a:ext>
                  </a:extLst>
                </a:hlinkClick>
              </a:rPr>
              <a:t>pattern recognition</a:t>
            </a:r>
            <a:r>
              <a:rPr lang="en-US" altLang="zh-TW" sz="2800" dirty="0"/>
              <a:t>.</a:t>
            </a:r>
            <a:endParaRPr lang="zh-TW" altLang="zh-TW" sz="2800" dirty="0"/>
          </a:p>
          <a:p>
            <a:pPr marL="0" indent="0">
              <a:buNone/>
            </a:pPr>
            <a:endParaRPr kumimoji="1" lang="zh-TW" altLang="en-US" sz="2800" dirty="0"/>
          </a:p>
        </p:txBody>
      </p:sp>
      <p:sp>
        <p:nvSpPr>
          <p:cNvPr id="5" name="投影片編號版面配置區 4">
            <a:extLst>
              <a:ext uri="{FF2B5EF4-FFF2-40B4-BE49-F238E27FC236}">
                <a16:creationId xmlns="" xmlns:a16="http://schemas.microsoft.com/office/drawing/2014/main" id="{6DCDB442-82DF-1C4D-BA9F-05539B894029}"/>
              </a:ext>
            </a:extLst>
          </p:cNvPr>
          <p:cNvSpPr>
            <a:spLocks noGrp="1"/>
          </p:cNvSpPr>
          <p:nvPr>
            <p:ph type="sldNum" sz="quarter" idx="12"/>
          </p:nvPr>
        </p:nvSpPr>
        <p:spPr/>
        <p:txBody>
          <a:bodyPr/>
          <a:lstStyle/>
          <a:p>
            <a:fld id="{2E9C8995-155E-4143-9C83-CE73EE704CF0}" type="slidenum">
              <a:rPr kumimoji="1" lang="zh-TW" altLang="en-US" smtClean="0"/>
              <a:t>23</a:t>
            </a:fld>
            <a:endParaRPr kumimoji="1" lang="zh-TW" altLang="en-US"/>
          </a:p>
        </p:txBody>
      </p:sp>
      <p:cxnSp>
        <p:nvCxnSpPr>
          <p:cNvPr id="7" name="直線接點 6">
            <a:extLst>
              <a:ext uri="{FF2B5EF4-FFF2-40B4-BE49-F238E27FC236}">
                <a16:creationId xmlns="" xmlns:a16="http://schemas.microsoft.com/office/drawing/2014/main" id="{D77920A6-413F-D144-8F3D-B77A6C0D87D8}"/>
              </a:ext>
            </a:extLst>
          </p:cNvPr>
          <p:cNvCxnSpPr/>
          <p:nvPr/>
        </p:nvCxnSpPr>
        <p:spPr>
          <a:xfrm>
            <a:off x="996043" y="1828800"/>
            <a:ext cx="1031508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59506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1">
            <a:extLst>
              <a:ext uri="{FF2B5EF4-FFF2-40B4-BE49-F238E27FC236}">
                <a16:creationId xmlns="" xmlns:a16="http://schemas.microsoft.com/office/drawing/2014/main" id="{C969E0C8-498B-EF45-A341-B573925DE1D2}"/>
              </a:ext>
            </a:extLst>
          </p:cNvPr>
          <p:cNvSpPr>
            <a:spLocks noGrp="1"/>
          </p:cNvSpPr>
          <p:nvPr>
            <p:ph type="title"/>
          </p:nvPr>
        </p:nvSpPr>
        <p:spPr>
          <a:xfrm>
            <a:off x="3133780" y="435645"/>
            <a:ext cx="10058400" cy="1609344"/>
          </a:xfrm>
        </p:spPr>
        <p:txBody>
          <a:bodyPr>
            <a:normAutofit/>
          </a:bodyPr>
          <a:lstStyle/>
          <a:p>
            <a:r>
              <a:rPr kumimoji="1" lang="en" altLang="zh-TW" dirty="0"/>
              <a:t>2.1 </a:t>
            </a:r>
            <a:r>
              <a:rPr kumimoji="1" lang="en" altLang="zh-TW" dirty="0">
                <a:solidFill>
                  <a:srgbClr val="FF0000"/>
                </a:solidFill>
              </a:rPr>
              <a:t>Classification</a:t>
            </a:r>
            <a:endParaRPr kumimoji="1" lang="zh-TW" altLang="en-US" dirty="0">
              <a:solidFill>
                <a:srgbClr val="FF0000"/>
              </a:solidFill>
            </a:endParaRPr>
          </a:p>
        </p:txBody>
      </p:sp>
      <p:sp>
        <p:nvSpPr>
          <p:cNvPr id="3" name="內容版面配置區 2">
            <a:extLst>
              <a:ext uri="{FF2B5EF4-FFF2-40B4-BE49-F238E27FC236}">
                <a16:creationId xmlns="" xmlns:a16="http://schemas.microsoft.com/office/drawing/2014/main" id="{AF506F0B-072D-9246-92C3-3C36BE78A338}"/>
              </a:ext>
            </a:extLst>
          </p:cNvPr>
          <p:cNvSpPr>
            <a:spLocks noGrp="1"/>
          </p:cNvSpPr>
          <p:nvPr>
            <p:ph idx="1"/>
          </p:nvPr>
        </p:nvSpPr>
        <p:spPr>
          <a:xfrm>
            <a:off x="855617" y="2331068"/>
            <a:ext cx="10922508" cy="4963886"/>
          </a:xfrm>
        </p:spPr>
        <p:txBody>
          <a:bodyPr>
            <a:normAutofit/>
          </a:bodyPr>
          <a:lstStyle/>
          <a:p>
            <a:r>
              <a:rPr lang="en-US" altLang="zh-TW" sz="2800" dirty="0"/>
              <a:t>In the terminology of machine learning, classification is considered an instance of </a:t>
            </a:r>
            <a:r>
              <a:rPr lang="en-US" altLang="zh-TW" sz="2800" dirty="0">
                <a:hlinkClick r:id="rId2" tooltip="Supervised learning"/>
              </a:rPr>
              <a:t>supervised learning</a:t>
            </a:r>
            <a:r>
              <a:rPr lang="en-US" altLang="zh-TW" sz="2800" dirty="0"/>
              <a:t>, i.e., learning where a training set of correctly identified observations is available. </a:t>
            </a:r>
          </a:p>
          <a:p>
            <a:endParaRPr lang="en-US" altLang="zh-TW" sz="2800" dirty="0"/>
          </a:p>
          <a:p>
            <a:r>
              <a:rPr lang="en-US" altLang="zh-TW" sz="2800" dirty="0"/>
              <a:t>The corresponding </a:t>
            </a:r>
            <a:r>
              <a:rPr lang="en-US" altLang="zh-TW" sz="2800" dirty="0">
                <a:hlinkClick r:id="rId3" tooltip="Unsupervised learning"/>
              </a:rPr>
              <a:t>unsupervised</a:t>
            </a:r>
            <a:r>
              <a:rPr lang="en-US" altLang="zh-TW" sz="2800" dirty="0"/>
              <a:t> procedure is known as </a:t>
            </a:r>
            <a:r>
              <a:rPr lang="en-US" altLang="zh-TW" sz="2800" dirty="0">
                <a:hlinkClick r:id="rId4" tooltip="Cluster analysis"/>
              </a:rPr>
              <a:t>clustering</a:t>
            </a:r>
            <a:r>
              <a:rPr lang="en-US" altLang="zh-TW" sz="2800" dirty="0"/>
              <a:t>, and involves grouping data into categories based on some measure of inherent similarity or </a:t>
            </a:r>
            <a:r>
              <a:rPr lang="en-US" altLang="zh-TW" sz="2800" dirty="0">
                <a:hlinkClick r:id="rId5" tooltip="Distance"/>
              </a:rPr>
              <a:t>distance</a:t>
            </a:r>
            <a:r>
              <a:rPr lang="en-US" altLang="zh-TW" sz="2800" dirty="0"/>
              <a:t>.</a:t>
            </a:r>
            <a:endParaRPr lang="zh-TW" altLang="zh-TW" sz="2800" dirty="0"/>
          </a:p>
          <a:p>
            <a:endParaRPr kumimoji="1" lang="zh-TW" altLang="en-US" sz="2800" dirty="0"/>
          </a:p>
        </p:txBody>
      </p:sp>
      <p:sp>
        <p:nvSpPr>
          <p:cNvPr id="5" name="投影片編號版面配置區 4">
            <a:extLst>
              <a:ext uri="{FF2B5EF4-FFF2-40B4-BE49-F238E27FC236}">
                <a16:creationId xmlns="" xmlns:a16="http://schemas.microsoft.com/office/drawing/2014/main" id="{F8CB3EF1-1A5D-E64D-97DE-2AC52CD8CEF2}"/>
              </a:ext>
            </a:extLst>
          </p:cNvPr>
          <p:cNvSpPr>
            <a:spLocks noGrp="1"/>
          </p:cNvSpPr>
          <p:nvPr>
            <p:ph type="sldNum" sz="quarter" idx="12"/>
          </p:nvPr>
        </p:nvSpPr>
        <p:spPr/>
        <p:txBody>
          <a:bodyPr/>
          <a:lstStyle/>
          <a:p>
            <a:fld id="{2E9C8995-155E-4143-9C83-CE73EE704CF0}" type="slidenum">
              <a:rPr kumimoji="1" lang="zh-TW" altLang="en-US" smtClean="0"/>
              <a:t>24</a:t>
            </a:fld>
            <a:endParaRPr kumimoji="1" lang="zh-TW" altLang="en-US"/>
          </a:p>
        </p:txBody>
      </p:sp>
      <p:cxnSp>
        <p:nvCxnSpPr>
          <p:cNvPr id="8" name="直線接點 7">
            <a:extLst>
              <a:ext uri="{FF2B5EF4-FFF2-40B4-BE49-F238E27FC236}">
                <a16:creationId xmlns="" xmlns:a16="http://schemas.microsoft.com/office/drawing/2014/main" id="{0F0FDB5C-B0AE-1D45-B966-DDE872ED03D7}"/>
              </a:ext>
            </a:extLst>
          </p:cNvPr>
          <p:cNvCxnSpPr>
            <a:cxnSpLocks/>
          </p:cNvCxnSpPr>
          <p:nvPr/>
        </p:nvCxnSpPr>
        <p:spPr>
          <a:xfrm flipV="1">
            <a:off x="855617" y="2044989"/>
            <a:ext cx="10215154"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21616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1">
            <a:extLst>
              <a:ext uri="{FF2B5EF4-FFF2-40B4-BE49-F238E27FC236}">
                <a16:creationId xmlns="" xmlns:a16="http://schemas.microsoft.com/office/drawing/2014/main" id="{592C2BD8-DB44-A946-BD04-CCCFF8EC72AB}"/>
              </a:ext>
            </a:extLst>
          </p:cNvPr>
          <p:cNvSpPr>
            <a:spLocks noGrp="1"/>
          </p:cNvSpPr>
          <p:nvPr>
            <p:ph type="title"/>
          </p:nvPr>
        </p:nvSpPr>
        <p:spPr>
          <a:xfrm>
            <a:off x="838200" y="235250"/>
            <a:ext cx="10058400" cy="1609344"/>
          </a:xfrm>
        </p:spPr>
        <p:txBody>
          <a:bodyPr>
            <a:normAutofit/>
          </a:bodyPr>
          <a:lstStyle/>
          <a:p>
            <a:pPr algn="ctr"/>
            <a:r>
              <a:rPr kumimoji="1" lang="en" altLang="zh-TW" dirty="0"/>
              <a:t>2.1 </a:t>
            </a:r>
            <a:r>
              <a:rPr kumimoji="1" lang="en" altLang="zh-TW" dirty="0">
                <a:solidFill>
                  <a:srgbClr val="FF0000"/>
                </a:solidFill>
              </a:rPr>
              <a:t>Classification</a:t>
            </a:r>
            <a:endParaRPr kumimoji="1" lang="zh-TW" altLang="en-US" dirty="0">
              <a:solidFill>
                <a:srgbClr val="FF0000"/>
              </a:solidFill>
            </a:endParaRPr>
          </a:p>
        </p:txBody>
      </p:sp>
      <p:sp>
        <p:nvSpPr>
          <p:cNvPr id="3" name="內容版面配置區 2">
            <a:extLst>
              <a:ext uri="{FF2B5EF4-FFF2-40B4-BE49-F238E27FC236}">
                <a16:creationId xmlns="" xmlns:a16="http://schemas.microsoft.com/office/drawing/2014/main" id="{CB7DD5AF-0475-E249-AC27-C0828038B0DB}"/>
              </a:ext>
            </a:extLst>
          </p:cNvPr>
          <p:cNvSpPr>
            <a:spLocks noGrp="1"/>
          </p:cNvSpPr>
          <p:nvPr>
            <p:ph idx="1"/>
          </p:nvPr>
        </p:nvSpPr>
        <p:spPr>
          <a:xfrm>
            <a:off x="838200" y="1959428"/>
            <a:ext cx="10515600" cy="5159829"/>
          </a:xfrm>
        </p:spPr>
        <p:txBody>
          <a:bodyPr>
            <a:normAutofit/>
          </a:bodyPr>
          <a:lstStyle/>
          <a:p>
            <a:r>
              <a:rPr lang="en-US" altLang="zh-TW" sz="2800" dirty="0"/>
              <a:t>Often, the individual observations are analyzed into a set of quantifiable properties, known variously as </a:t>
            </a:r>
            <a:r>
              <a:rPr lang="en-US" altLang="zh-TW" sz="2800" dirty="0">
                <a:hlinkClick r:id="rId2" tooltip="Explanatory variables"/>
              </a:rPr>
              <a:t>explanatory variables</a:t>
            </a:r>
            <a:r>
              <a:rPr lang="en-US" altLang="zh-TW" sz="2800" dirty="0"/>
              <a:t> or </a:t>
            </a:r>
            <a:r>
              <a:rPr lang="en-US" altLang="zh-TW" sz="2800" i="1" dirty="0"/>
              <a:t>features</a:t>
            </a:r>
            <a:r>
              <a:rPr lang="en-US" altLang="zh-TW" sz="2800" dirty="0"/>
              <a:t>. These properties may variously be </a:t>
            </a:r>
            <a:r>
              <a:rPr lang="en-US" altLang="zh-TW" sz="2800" dirty="0">
                <a:hlinkClick r:id="rId3" tooltip="Categorical data"/>
              </a:rPr>
              <a:t>categorical</a:t>
            </a:r>
            <a:r>
              <a:rPr lang="en-US" altLang="zh-TW" sz="2800" dirty="0"/>
              <a:t> (e.g. "A", "B", "AB" or "O", for </a:t>
            </a:r>
            <a:r>
              <a:rPr lang="en-US" altLang="zh-TW" sz="2800" dirty="0">
                <a:hlinkClick r:id="rId4" tooltip="Blood type"/>
              </a:rPr>
              <a:t>blood type</a:t>
            </a:r>
            <a:r>
              <a:rPr lang="en-US" altLang="zh-TW" sz="2800" dirty="0"/>
              <a:t>), </a:t>
            </a:r>
            <a:r>
              <a:rPr lang="en-US" altLang="zh-TW" sz="2800" dirty="0">
                <a:hlinkClick r:id="rId5" tooltip="Ordinal data"/>
              </a:rPr>
              <a:t>ordinal</a:t>
            </a:r>
            <a:r>
              <a:rPr lang="en-US" altLang="zh-TW" sz="2800" dirty="0"/>
              <a:t> (e.g. "large", "medium" or "small"), </a:t>
            </a:r>
            <a:r>
              <a:rPr lang="en-US" altLang="zh-TW" sz="2800" dirty="0">
                <a:hlinkClick r:id="rId6" tooltip="Integer"/>
              </a:rPr>
              <a:t>integer-valued</a:t>
            </a:r>
            <a:r>
              <a:rPr lang="en-US" altLang="zh-TW" sz="2800" dirty="0"/>
              <a:t> (e.g. the number of occurrences of a particular word in an </a:t>
            </a:r>
            <a:r>
              <a:rPr lang="en-US" altLang="zh-TW" sz="2800" dirty="0">
                <a:hlinkClick r:id="rId7" tooltip="Email"/>
              </a:rPr>
              <a:t>email</a:t>
            </a:r>
            <a:r>
              <a:rPr lang="en-US" altLang="zh-TW" sz="2800" dirty="0"/>
              <a:t>) or </a:t>
            </a:r>
            <a:r>
              <a:rPr lang="en-US" altLang="zh-TW" sz="2800" dirty="0">
                <a:hlinkClick r:id="rId8" tooltip="Real number"/>
              </a:rPr>
              <a:t>real-valued</a:t>
            </a:r>
            <a:r>
              <a:rPr lang="en-US" altLang="zh-TW" sz="2800" dirty="0"/>
              <a:t> (e.g. a measurement of </a:t>
            </a:r>
            <a:r>
              <a:rPr lang="en-US" altLang="zh-TW" sz="2800" dirty="0">
                <a:hlinkClick r:id="rId9" tooltip="Blood pressure"/>
              </a:rPr>
              <a:t>blood pressure</a:t>
            </a:r>
            <a:r>
              <a:rPr lang="en-US" altLang="zh-TW" sz="2800" dirty="0"/>
              <a:t>). </a:t>
            </a:r>
          </a:p>
          <a:p>
            <a:r>
              <a:rPr lang="en-US" altLang="zh-TW" sz="2800" dirty="0"/>
              <a:t>Other classifiers work by comparing observations to previous observations by means of a </a:t>
            </a:r>
            <a:r>
              <a:rPr lang="en-US" altLang="zh-TW" sz="2800" dirty="0">
                <a:hlinkClick r:id="rId10" tooltip="Similarity function"/>
              </a:rPr>
              <a:t>similarity</a:t>
            </a:r>
            <a:r>
              <a:rPr lang="en-US" altLang="zh-TW" sz="2800" dirty="0"/>
              <a:t> or </a:t>
            </a:r>
            <a:r>
              <a:rPr lang="en-US" altLang="zh-TW" sz="2800" dirty="0">
                <a:hlinkClick r:id="rId11" tooltip="Metric (mathematics)"/>
              </a:rPr>
              <a:t>distance</a:t>
            </a:r>
            <a:r>
              <a:rPr lang="en-US" altLang="zh-TW" sz="2800" dirty="0"/>
              <a:t> function.</a:t>
            </a:r>
          </a:p>
          <a:p>
            <a:pPr marL="0" indent="0">
              <a:buNone/>
            </a:pPr>
            <a:endParaRPr lang="zh-TW" altLang="zh-TW" sz="2800" dirty="0"/>
          </a:p>
          <a:p>
            <a:endParaRPr kumimoji="1" lang="zh-TW" altLang="en-US" sz="2800" dirty="0"/>
          </a:p>
        </p:txBody>
      </p:sp>
      <p:sp>
        <p:nvSpPr>
          <p:cNvPr id="4" name="投影片編號版面配置區 3">
            <a:extLst>
              <a:ext uri="{FF2B5EF4-FFF2-40B4-BE49-F238E27FC236}">
                <a16:creationId xmlns="" xmlns:a16="http://schemas.microsoft.com/office/drawing/2014/main" id="{379FC73C-747C-684E-BB21-2E46BB1FC22E}"/>
              </a:ext>
            </a:extLst>
          </p:cNvPr>
          <p:cNvSpPr>
            <a:spLocks noGrp="1"/>
          </p:cNvSpPr>
          <p:nvPr>
            <p:ph type="sldNum" sz="quarter" idx="12"/>
          </p:nvPr>
        </p:nvSpPr>
        <p:spPr/>
        <p:txBody>
          <a:bodyPr/>
          <a:lstStyle/>
          <a:p>
            <a:fld id="{2E9C8995-155E-4143-9C83-CE73EE704CF0}" type="slidenum">
              <a:rPr kumimoji="1" lang="zh-TW" altLang="en-US" smtClean="0"/>
              <a:t>25</a:t>
            </a:fld>
            <a:endParaRPr kumimoji="1" lang="zh-TW" altLang="en-US"/>
          </a:p>
        </p:txBody>
      </p:sp>
      <p:cxnSp>
        <p:nvCxnSpPr>
          <p:cNvPr id="7" name="直線接點 6">
            <a:extLst>
              <a:ext uri="{FF2B5EF4-FFF2-40B4-BE49-F238E27FC236}">
                <a16:creationId xmlns="" xmlns:a16="http://schemas.microsoft.com/office/drawing/2014/main" id="{3F060E7E-2C59-5C4B-A38D-D320DC36B014}"/>
              </a:ext>
            </a:extLst>
          </p:cNvPr>
          <p:cNvCxnSpPr/>
          <p:nvPr/>
        </p:nvCxnSpPr>
        <p:spPr>
          <a:xfrm>
            <a:off x="996043" y="1649186"/>
            <a:ext cx="1002574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363413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1">
            <a:extLst>
              <a:ext uri="{FF2B5EF4-FFF2-40B4-BE49-F238E27FC236}">
                <a16:creationId xmlns="" xmlns:a16="http://schemas.microsoft.com/office/drawing/2014/main" id="{592C2BD8-DB44-A946-BD04-CCCFF8EC72AB}"/>
              </a:ext>
            </a:extLst>
          </p:cNvPr>
          <p:cNvSpPr>
            <a:spLocks noGrp="1"/>
          </p:cNvSpPr>
          <p:nvPr>
            <p:ph type="title"/>
          </p:nvPr>
        </p:nvSpPr>
        <p:spPr>
          <a:xfrm>
            <a:off x="838200" y="235250"/>
            <a:ext cx="10058400" cy="1609344"/>
          </a:xfrm>
        </p:spPr>
        <p:txBody>
          <a:bodyPr>
            <a:normAutofit/>
          </a:bodyPr>
          <a:lstStyle/>
          <a:p>
            <a:pPr algn="ctr"/>
            <a:r>
              <a:rPr kumimoji="1" lang="en" altLang="zh-TW" dirty="0"/>
              <a:t>2.1 </a:t>
            </a:r>
            <a:r>
              <a:rPr kumimoji="1" lang="en" altLang="zh-TW" dirty="0">
                <a:solidFill>
                  <a:srgbClr val="FF0000"/>
                </a:solidFill>
              </a:rPr>
              <a:t>Classification</a:t>
            </a:r>
            <a:endParaRPr kumimoji="1" lang="zh-TW" altLang="en-US" dirty="0">
              <a:solidFill>
                <a:srgbClr val="FF0000"/>
              </a:solidFill>
            </a:endParaRPr>
          </a:p>
        </p:txBody>
      </p:sp>
      <p:sp>
        <p:nvSpPr>
          <p:cNvPr id="3" name="內容版面配置區 2">
            <a:extLst>
              <a:ext uri="{FF2B5EF4-FFF2-40B4-BE49-F238E27FC236}">
                <a16:creationId xmlns="" xmlns:a16="http://schemas.microsoft.com/office/drawing/2014/main" id="{CB7DD5AF-0475-E249-AC27-C0828038B0DB}"/>
              </a:ext>
            </a:extLst>
          </p:cNvPr>
          <p:cNvSpPr>
            <a:spLocks noGrp="1"/>
          </p:cNvSpPr>
          <p:nvPr>
            <p:ph idx="1"/>
          </p:nvPr>
        </p:nvSpPr>
        <p:spPr>
          <a:xfrm>
            <a:off x="838200" y="1549318"/>
            <a:ext cx="10515600" cy="4906028"/>
          </a:xfrm>
        </p:spPr>
        <p:txBody>
          <a:bodyPr>
            <a:normAutofit/>
          </a:bodyPr>
          <a:lstStyle/>
          <a:p>
            <a:pPr marL="0" indent="0">
              <a:buNone/>
            </a:pPr>
            <a:endParaRPr lang="zh-TW" altLang="zh-TW" sz="2800" dirty="0"/>
          </a:p>
          <a:p>
            <a:r>
              <a:rPr lang="en-US" altLang="zh-TW" sz="2800" dirty="0"/>
              <a:t>An </a:t>
            </a:r>
            <a:r>
              <a:rPr lang="en-US" altLang="zh-TW" sz="2800" dirty="0">
                <a:hlinkClick r:id="rId2" tooltip="Algorithm"/>
              </a:rPr>
              <a:t>algorithm</a:t>
            </a:r>
            <a:r>
              <a:rPr lang="en-US" altLang="zh-TW" sz="2800" dirty="0"/>
              <a:t> that implements classification, especially in a concrete implementation, is known as a </a:t>
            </a:r>
            <a:r>
              <a:rPr lang="en-US" altLang="zh-TW" sz="2800" b="1" dirty="0"/>
              <a:t>classifier</a:t>
            </a:r>
            <a:r>
              <a:rPr lang="en-US" altLang="zh-TW" sz="2800" dirty="0"/>
              <a:t>. The term "classifier" sometimes also refers to the mathematical </a:t>
            </a:r>
            <a:r>
              <a:rPr lang="en-US" altLang="zh-TW" sz="2800" dirty="0">
                <a:hlinkClick r:id="rId3" tooltip="Function (mathematics)"/>
              </a:rPr>
              <a:t>function</a:t>
            </a:r>
            <a:r>
              <a:rPr lang="en-US" altLang="zh-TW" sz="2800" dirty="0"/>
              <a:t>, implemented by a classification algorithm, that maps input data to a category.</a:t>
            </a:r>
            <a:endParaRPr lang="zh-TW" altLang="zh-TW" sz="2800" dirty="0"/>
          </a:p>
          <a:p>
            <a:endParaRPr kumimoji="1" lang="zh-TW" altLang="en-US" sz="2800" dirty="0"/>
          </a:p>
        </p:txBody>
      </p:sp>
      <p:sp>
        <p:nvSpPr>
          <p:cNvPr id="4" name="投影片編號版面配置區 3">
            <a:extLst>
              <a:ext uri="{FF2B5EF4-FFF2-40B4-BE49-F238E27FC236}">
                <a16:creationId xmlns="" xmlns:a16="http://schemas.microsoft.com/office/drawing/2014/main" id="{379FC73C-747C-684E-BB21-2E46BB1FC22E}"/>
              </a:ext>
            </a:extLst>
          </p:cNvPr>
          <p:cNvSpPr>
            <a:spLocks noGrp="1"/>
          </p:cNvSpPr>
          <p:nvPr>
            <p:ph type="sldNum" sz="quarter" idx="12"/>
          </p:nvPr>
        </p:nvSpPr>
        <p:spPr/>
        <p:txBody>
          <a:bodyPr/>
          <a:lstStyle/>
          <a:p>
            <a:fld id="{2E9C8995-155E-4143-9C83-CE73EE704CF0}" type="slidenum">
              <a:rPr kumimoji="1" lang="zh-TW" altLang="en-US" smtClean="0"/>
              <a:t>26</a:t>
            </a:fld>
            <a:endParaRPr kumimoji="1" lang="zh-TW" altLang="en-US"/>
          </a:p>
        </p:txBody>
      </p:sp>
      <p:cxnSp>
        <p:nvCxnSpPr>
          <p:cNvPr id="6" name="直線接點 5">
            <a:extLst>
              <a:ext uri="{FF2B5EF4-FFF2-40B4-BE49-F238E27FC236}">
                <a16:creationId xmlns="" xmlns:a16="http://schemas.microsoft.com/office/drawing/2014/main" id="{30C53EFB-7835-4D45-A502-76CEB85AA903}"/>
              </a:ext>
            </a:extLst>
          </p:cNvPr>
          <p:cNvCxnSpPr/>
          <p:nvPr/>
        </p:nvCxnSpPr>
        <p:spPr>
          <a:xfrm>
            <a:off x="1064302" y="1708879"/>
            <a:ext cx="1004340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171105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1">
            <a:extLst>
              <a:ext uri="{FF2B5EF4-FFF2-40B4-BE49-F238E27FC236}">
                <a16:creationId xmlns="" xmlns:a16="http://schemas.microsoft.com/office/drawing/2014/main" id="{2DCBE0C9-BF6B-EC40-A98E-1CDE337B4C8E}"/>
              </a:ext>
            </a:extLst>
          </p:cNvPr>
          <p:cNvSpPr>
            <a:spLocks noGrp="1"/>
          </p:cNvSpPr>
          <p:nvPr>
            <p:ph type="title"/>
          </p:nvPr>
        </p:nvSpPr>
        <p:spPr>
          <a:xfrm>
            <a:off x="838200" y="696831"/>
            <a:ext cx="10058400" cy="1609344"/>
          </a:xfrm>
        </p:spPr>
        <p:txBody>
          <a:bodyPr>
            <a:normAutofit/>
          </a:bodyPr>
          <a:lstStyle/>
          <a:p>
            <a:pPr algn="ctr"/>
            <a:r>
              <a:rPr kumimoji="1" lang="en" altLang="zh-TW" dirty="0"/>
              <a:t>2.1 </a:t>
            </a:r>
            <a:r>
              <a:rPr kumimoji="1" lang="en" altLang="zh-TW" dirty="0">
                <a:solidFill>
                  <a:srgbClr val="FF0000"/>
                </a:solidFill>
              </a:rPr>
              <a:t>Classification</a:t>
            </a:r>
            <a:endParaRPr kumimoji="1" lang="zh-TW" altLang="en-US" dirty="0">
              <a:solidFill>
                <a:srgbClr val="FF0000"/>
              </a:solidFill>
            </a:endParaRPr>
          </a:p>
        </p:txBody>
      </p:sp>
      <p:sp>
        <p:nvSpPr>
          <p:cNvPr id="3" name="內容版面配置區 2">
            <a:extLst>
              <a:ext uri="{FF2B5EF4-FFF2-40B4-BE49-F238E27FC236}">
                <a16:creationId xmlns="" xmlns:a16="http://schemas.microsoft.com/office/drawing/2014/main" id="{A328DAC5-8784-3A45-9476-A5DF358A841E}"/>
              </a:ext>
            </a:extLst>
          </p:cNvPr>
          <p:cNvSpPr>
            <a:spLocks noGrp="1"/>
          </p:cNvSpPr>
          <p:nvPr>
            <p:ph idx="1"/>
          </p:nvPr>
        </p:nvSpPr>
        <p:spPr>
          <a:xfrm>
            <a:off x="1066800" y="2486057"/>
            <a:ext cx="10515600" cy="3103465"/>
          </a:xfrm>
        </p:spPr>
        <p:txBody>
          <a:bodyPr>
            <a:normAutofit/>
          </a:bodyPr>
          <a:lstStyle/>
          <a:p>
            <a:r>
              <a:rPr lang="en-US" altLang="zh-TW" sz="2800" dirty="0"/>
              <a:t>Terminology across fields is quite varied. In </a:t>
            </a:r>
            <a:r>
              <a:rPr lang="en-US" altLang="zh-TW" sz="2800" dirty="0">
                <a:hlinkClick r:id="rId2" tooltip="Statistics"/>
              </a:rPr>
              <a:t>statistics</a:t>
            </a:r>
            <a:r>
              <a:rPr lang="en-US" altLang="zh-TW" sz="2800" dirty="0"/>
              <a:t>, where classification is often done with </a:t>
            </a:r>
            <a:r>
              <a:rPr lang="en-US" altLang="zh-TW" sz="2800" dirty="0">
                <a:hlinkClick r:id="rId3" tooltip="Logistic regression"/>
              </a:rPr>
              <a:t>logistic regression</a:t>
            </a:r>
            <a:r>
              <a:rPr lang="en-US" altLang="zh-TW" sz="2800" dirty="0"/>
              <a:t> or a similar procedure, the properties of observations are termed </a:t>
            </a:r>
            <a:r>
              <a:rPr lang="en-US" altLang="zh-TW" sz="2800" dirty="0">
                <a:hlinkClick r:id="rId4" tooltip="Explanatory variable"/>
              </a:rPr>
              <a:t>explanatory variables</a:t>
            </a:r>
            <a:r>
              <a:rPr lang="en-US" altLang="zh-TW" sz="2800" dirty="0"/>
              <a:t> (or </a:t>
            </a:r>
            <a:r>
              <a:rPr lang="en-US" altLang="zh-TW" sz="2800" dirty="0">
                <a:hlinkClick r:id="rId5" tooltip="Independent variable"/>
              </a:rPr>
              <a:t>independent variables</a:t>
            </a:r>
            <a:r>
              <a:rPr lang="en-US" altLang="zh-TW" sz="2800" dirty="0"/>
              <a:t>, regressors, etc.), and the categories to be predicted are known as outcomes, which are considered to be possible values of the </a:t>
            </a:r>
            <a:r>
              <a:rPr lang="en-US" altLang="zh-TW" sz="2800" dirty="0">
                <a:hlinkClick r:id="rId6" tooltip="Dependent variable"/>
              </a:rPr>
              <a:t>dependent variable</a:t>
            </a:r>
            <a:r>
              <a:rPr lang="en-US" altLang="zh-TW" sz="2800" dirty="0"/>
              <a:t>.</a:t>
            </a:r>
          </a:p>
          <a:p>
            <a:pPr marL="0" indent="0">
              <a:buNone/>
            </a:pPr>
            <a:endParaRPr lang="en-US" altLang="zh-TW" sz="2800" dirty="0"/>
          </a:p>
          <a:p>
            <a:pPr marL="0" indent="0">
              <a:buNone/>
            </a:pPr>
            <a:endParaRPr kumimoji="1" lang="zh-TW" altLang="en-US" sz="2800" dirty="0"/>
          </a:p>
        </p:txBody>
      </p:sp>
      <p:sp>
        <p:nvSpPr>
          <p:cNvPr id="4" name="投影片編號版面配置區 3">
            <a:extLst>
              <a:ext uri="{FF2B5EF4-FFF2-40B4-BE49-F238E27FC236}">
                <a16:creationId xmlns="" xmlns:a16="http://schemas.microsoft.com/office/drawing/2014/main" id="{F3381F23-9289-3441-9AB0-0C23C65F2F37}"/>
              </a:ext>
            </a:extLst>
          </p:cNvPr>
          <p:cNvSpPr>
            <a:spLocks noGrp="1"/>
          </p:cNvSpPr>
          <p:nvPr>
            <p:ph type="sldNum" sz="quarter" idx="12"/>
          </p:nvPr>
        </p:nvSpPr>
        <p:spPr/>
        <p:txBody>
          <a:bodyPr/>
          <a:lstStyle/>
          <a:p>
            <a:fld id="{2E9C8995-155E-4143-9C83-CE73EE704CF0}" type="slidenum">
              <a:rPr kumimoji="1" lang="zh-TW" altLang="en-US" smtClean="0"/>
              <a:t>27</a:t>
            </a:fld>
            <a:endParaRPr kumimoji="1" lang="zh-TW" altLang="en-US"/>
          </a:p>
        </p:txBody>
      </p:sp>
      <p:cxnSp>
        <p:nvCxnSpPr>
          <p:cNvPr id="7" name="直線接點 6">
            <a:extLst>
              <a:ext uri="{FF2B5EF4-FFF2-40B4-BE49-F238E27FC236}">
                <a16:creationId xmlns="" xmlns:a16="http://schemas.microsoft.com/office/drawing/2014/main" id="{6C0A2E93-2412-3D4E-BA6C-7A09C6EA867B}"/>
              </a:ext>
            </a:extLst>
          </p:cNvPr>
          <p:cNvCxnSpPr/>
          <p:nvPr/>
        </p:nvCxnSpPr>
        <p:spPr>
          <a:xfrm>
            <a:off x="1066800" y="2068643"/>
            <a:ext cx="100584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93235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1">
            <a:extLst>
              <a:ext uri="{FF2B5EF4-FFF2-40B4-BE49-F238E27FC236}">
                <a16:creationId xmlns="" xmlns:a16="http://schemas.microsoft.com/office/drawing/2014/main" id="{2DCBE0C9-BF6B-EC40-A98E-1CDE337B4C8E}"/>
              </a:ext>
            </a:extLst>
          </p:cNvPr>
          <p:cNvSpPr>
            <a:spLocks noGrp="1"/>
          </p:cNvSpPr>
          <p:nvPr>
            <p:ph type="title"/>
          </p:nvPr>
        </p:nvSpPr>
        <p:spPr>
          <a:xfrm>
            <a:off x="838200" y="457600"/>
            <a:ext cx="10058400" cy="1609344"/>
          </a:xfrm>
        </p:spPr>
        <p:txBody>
          <a:bodyPr>
            <a:normAutofit/>
          </a:bodyPr>
          <a:lstStyle/>
          <a:p>
            <a:pPr algn="ctr"/>
            <a:r>
              <a:rPr kumimoji="1" lang="en" altLang="zh-TW" dirty="0"/>
              <a:t>2.1 </a:t>
            </a:r>
            <a:r>
              <a:rPr kumimoji="1" lang="en" altLang="zh-TW" dirty="0">
                <a:solidFill>
                  <a:srgbClr val="FF0000"/>
                </a:solidFill>
              </a:rPr>
              <a:t>Classification</a:t>
            </a:r>
            <a:endParaRPr kumimoji="1" lang="zh-TW" altLang="en-US" dirty="0">
              <a:solidFill>
                <a:srgbClr val="FF0000"/>
              </a:solidFill>
            </a:endParaRPr>
          </a:p>
        </p:txBody>
      </p:sp>
      <p:sp>
        <p:nvSpPr>
          <p:cNvPr id="3" name="內容版面配置區 2">
            <a:extLst>
              <a:ext uri="{FF2B5EF4-FFF2-40B4-BE49-F238E27FC236}">
                <a16:creationId xmlns="" xmlns:a16="http://schemas.microsoft.com/office/drawing/2014/main" id="{A328DAC5-8784-3A45-9476-A5DF358A841E}"/>
              </a:ext>
            </a:extLst>
          </p:cNvPr>
          <p:cNvSpPr>
            <a:spLocks noGrp="1"/>
          </p:cNvSpPr>
          <p:nvPr>
            <p:ph idx="1"/>
          </p:nvPr>
        </p:nvSpPr>
        <p:spPr>
          <a:xfrm>
            <a:off x="1115568" y="2066944"/>
            <a:ext cx="10515600" cy="5869173"/>
          </a:xfrm>
        </p:spPr>
        <p:txBody>
          <a:bodyPr>
            <a:normAutofit/>
          </a:bodyPr>
          <a:lstStyle/>
          <a:p>
            <a:r>
              <a:rPr lang="en-US" altLang="zh-TW" sz="2800" dirty="0"/>
              <a:t>In </a:t>
            </a:r>
            <a:r>
              <a:rPr lang="en-US" altLang="zh-TW" sz="2800" dirty="0">
                <a:hlinkClick r:id="rId2" tooltip="Machine learning"/>
              </a:rPr>
              <a:t>machine learning</a:t>
            </a:r>
            <a:r>
              <a:rPr lang="en-US" altLang="zh-TW" sz="2800" dirty="0"/>
              <a:t>, the observations are often known as </a:t>
            </a:r>
            <a:r>
              <a:rPr lang="en-US" altLang="zh-TW" sz="2800" i="1" dirty="0"/>
              <a:t>instances</a:t>
            </a:r>
            <a:r>
              <a:rPr lang="en-US" altLang="zh-TW" sz="2800" dirty="0"/>
              <a:t>, the explanatory variables are termed </a:t>
            </a:r>
            <a:r>
              <a:rPr lang="en-US" altLang="zh-TW" sz="2800" i="1" dirty="0"/>
              <a:t>features</a:t>
            </a:r>
            <a:r>
              <a:rPr lang="en-US" altLang="zh-TW" sz="2800" dirty="0"/>
              <a:t> (grouped into a </a:t>
            </a:r>
            <a:r>
              <a:rPr lang="en-US" altLang="zh-TW" sz="2800" dirty="0">
                <a:hlinkClick r:id="rId3" tooltip="Feature vector"/>
              </a:rPr>
              <a:t>feature vector</a:t>
            </a:r>
            <a:r>
              <a:rPr lang="en-US" altLang="zh-TW" sz="2800" dirty="0"/>
              <a:t>), and the possible categories to be predicted are </a:t>
            </a:r>
            <a:r>
              <a:rPr lang="en-US" altLang="zh-TW" sz="2800" i="1" dirty="0"/>
              <a:t>classes</a:t>
            </a:r>
            <a:r>
              <a:rPr lang="en-US" altLang="zh-TW" sz="2800" dirty="0"/>
              <a:t>. </a:t>
            </a:r>
          </a:p>
          <a:p>
            <a:endParaRPr lang="en-US" altLang="zh-TW" sz="2800" dirty="0"/>
          </a:p>
          <a:p>
            <a:r>
              <a:rPr lang="en-US" altLang="zh-TW" sz="2800" dirty="0"/>
              <a:t>Other fields may use different terminology: e.g. in </a:t>
            </a:r>
            <a:r>
              <a:rPr lang="en-US" altLang="zh-TW" sz="2800" dirty="0">
                <a:hlinkClick r:id="rId4" tooltip="Community ecology"/>
              </a:rPr>
              <a:t>community ecology</a:t>
            </a:r>
            <a:r>
              <a:rPr lang="en-US" altLang="zh-TW" sz="2800" dirty="0"/>
              <a:t>, the term "classification" normally refers to </a:t>
            </a:r>
            <a:r>
              <a:rPr lang="en-US" altLang="zh-TW" sz="2800" dirty="0">
                <a:hlinkClick r:id="rId5" tooltip="Cluster analysis"/>
              </a:rPr>
              <a:t>cluster analysis</a:t>
            </a:r>
            <a:r>
              <a:rPr lang="en-US" altLang="zh-TW" sz="2800" dirty="0"/>
              <a:t>, i.e., a type of </a:t>
            </a:r>
            <a:r>
              <a:rPr lang="en-US" altLang="zh-TW" sz="2800" dirty="0">
                <a:hlinkClick r:id="rId6" tooltip="Unsupervised learning"/>
              </a:rPr>
              <a:t>unsupervised learning</a:t>
            </a:r>
            <a:r>
              <a:rPr lang="en-US" altLang="zh-TW" sz="2800" dirty="0"/>
              <a:t>, rather than the supervised learning described in this article.</a:t>
            </a:r>
            <a:endParaRPr lang="zh-TW" altLang="zh-TW" sz="2800" dirty="0"/>
          </a:p>
          <a:p>
            <a:pPr marL="0" indent="0">
              <a:buNone/>
            </a:pPr>
            <a:endParaRPr kumimoji="1" lang="zh-TW" altLang="en-US" sz="2800" dirty="0"/>
          </a:p>
        </p:txBody>
      </p:sp>
      <p:sp>
        <p:nvSpPr>
          <p:cNvPr id="4" name="投影片編號版面配置區 3">
            <a:extLst>
              <a:ext uri="{FF2B5EF4-FFF2-40B4-BE49-F238E27FC236}">
                <a16:creationId xmlns="" xmlns:a16="http://schemas.microsoft.com/office/drawing/2014/main" id="{F3381F23-9289-3441-9AB0-0C23C65F2F37}"/>
              </a:ext>
            </a:extLst>
          </p:cNvPr>
          <p:cNvSpPr>
            <a:spLocks noGrp="1"/>
          </p:cNvSpPr>
          <p:nvPr>
            <p:ph type="sldNum" sz="quarter" idx="12"/>
          </p:nvPr>
        </p:nvSpPr>
        <p:spPr/>
        <p:txBody>
          <a:bodyPr/>
          <a:lstStyle/>
          <a:p>
            <a:fld id="{2E9C8995-155E-4143-9C83-CE73EE704CF0}" type="slidenum">
              <a:rPr kumimoji="1" lang="zh-TW" altLang="en-US" smtClean="0"/>
              <a:t>28</a:t>
            </a:fld>
            <a:endParaRPr kumimoji="1" lang="zh-TW" altLang="en-US"/>
          </a:p>
        </p:txBody>
      </p:sp>
      <p:cxnSp>
        <p:nvCxnSpPr>
          <p:cNvPr id="6" name="直線接點 5">
            <a:extLst>
              <a:ext uri="{FF2B5EF4-FFF2-40B4-BE49-F238E27FC236}">
                <a16:creationId xmlns="" xmlns:a16="http://schemas.microsoft.com/office/drawing/2014/main" id="{DDD2C16A-5244-1C4A-93C4-511AD38DFCB0}"/>
              </a:ext>
            </a:extLst>
          </p:cNvPr>
          <p:cNvCxnSpPr/>
          <p:nvPr/>
        </p:nvCxnSpPr>
        <p:spPr>
          <a:xfrm>
            <a:off x="961869" y="1888761"/>
            <a:ext cx="100584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316728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1">
            <a:extLst>
              <a:ext uri="{FF2B5EF4-FFF2-40B4-BE49-F238E27FC236}">
                <a16:creationId xmlns="" xmlns:a16="http://schemas.microsoft.com/office/drawing/2014/main" id="{D9EE47B9-7276-A341-A24F-94565279DF49}"/>
              </a:ext>
            </a:extLst>
          </p:cNvPr>
          <p:cNvSpPr>
            <a:spLocks noGrp="1"/>
          </p:cNvSpPr>
          <p:nvPr>
            <p:ph type="title"/>
          </p:nvPr>
        </p:nvSpPr>
        <p:spPr>
          <a:xfrm>
            <a:off x="-2700647" y="268023"/>
            <a:ext cx="10515600" cy="1414248"/>
          </a:xfrm>
        </p:spPr>
        <p:txBody>
          <a:bodyPr>
            <a:normAutofit/>
          </a:bodyPr>
          <a:lstStyle/>
          <a:p>
            <a:pPr algn="ctr"/>
            <a:r>
              <a:rPr kumimoji="1" lang="en-US" altLang="zh-TW" dirty="0">
                <a:solidFill>
                  <a:srgbClr val="FF0000"/>
                </a:solidFill>
              </a:rPr>
              <a:t>introduction</a:t>
            </a:r>
            <a:endParaRPr kumimoji="1" lang="zh-TW" altLang="en-US" dirty="0">
              <a:solidFill>
                <a:srgbClr val="FF0000"/>
              </a:solidFill>
            </a:endParaRPr>
          </a:p>
        </p:txBody>
      </p:sp>
      <p:sp>
        <p:nvSpPr>
          <p:cNvPr id="3" name="內容版面配置區 2">
            <a:extLst>
              <a:ext uri="{FF2B5EF4-FFF2-40B4-BE49-F238E27FC236}">
                <a16:creationId xmlns="" xmlns:a16="http://schemas.microsoft.com/office/drawing/2014/main" id="{8823BE1C-B65B-AA4E-A20E-CA19A6F8714C}"/>
              </a:ext>
            </a:extLst>
          </p:cNvPr>
          <p:cNvSpPr>
            <a:spLocks noGrp="1"/>
          </p:cNvSpPr>
          <p:nvPr>
            <p:ph idx="1"/>
          </p:nvPr>
        </p:nvSpPr>
        <p:spPr>
          <a:xfrm>
            <a:off x="838200" y="1404177"/>
            <a:ext cx="10515600" cy="4351338"/>
          </a:xfrm>
        </p:spPr>
        <p:txBody>
          <a:bodyPr>
            <a:noAutofit/>
          </a:bodyPr>
          <a:lstStyle/>
          <a:p>
            <a:r>
              <a:rPr kumimoji="1" lang="en" altLang="zh-TW" sz="2800" dirty="0"/>
              <a:t>In computer science, digital image processing is the use of a digital computer to process digital images through an algorithm. </a:t>
            </a:r>
          </a:p>
          <a:p>
            <a:r>
              <a:rPr kumimoji="1" lang="en" altLang="zh-TW" sz="2800" dirty="0"/>
              <a:t>As a subcategory or field of digital signal processing, digital image processing has many advantages over analog image processing. </a:t>
            </a:r>
          </a:p>
          <a:p>
            <a:r>
              <a:rPr kumimoji="1" lang="en" altLang="zh-TW" sz="2800" dirty="0"/>
              <a:t>It allows a much wider range of algorithms to be applied to the input data and can avoid problems such as the build-up of noise and distortion during processing. </a:t>
            </a:r>
          </a:p>
          <a:p>
            <a:r>
              <a:rPr kumimoji="1" lang="en" altLang="zh-TW" sz="2800" dirty="0"/>
              <a:t>Since images are defined over two dimensions (perhaps more) digital image processing may be modeled in the form of multidimensional systems has increased.</a:t>
            </a:r>
            <a:endParaRPr kumimoji="1" lang="zh-TW" altLang="en-US" sz="2800" dirty="0"/>
          </a:p>
        </p:txBody>
      </p:sp>
      <p:sp>
        <p:nvSpPr>
          <p:cNvPr id="4" name="投影片編號版面配置區 3">
            <a:extLst>
              <a:ext uri="{FF2B5EF4-FFF2-40B4-BE49-F238E27FC236}">
                <a16:creationId xmlns="" xmlns:a16="http://schemas.microsoft.com/office/drawing/2014/main" id="{392BE83B-BF84-7141-BA34-F885E05323C8}"/>
              </a:ext>
            </a:extLst>
          </p:cNvPr>
          <p:cNvSpPr>
            <a:spLocks noGrp="1"/>
          </p:cNvSpPr>
          <p:nvPr>
            <p:ph type="sldNum" sz="quarter" idx="12"/>
          </p:nvPr>
        </p:nvSpPr>
        <p:spPr/>
        <p:txBody>
          <a:bodyPr/>
          <a:lstStyle/>
          <a:p>
            <a:fld id="{2E9C8995-155E-4143-9C83-CE73EE704CF0}" type="slidenum">
              <a:rPr kumimoji="1" lang="zh-TW" altLang="en-US" smtClean="0"/>
              <a:t>2</a:t>
            </a:fld>
            <a:endParaRPr kumimoji="1" lang="zh-TW" altLang="en-US"/>
          </a:p>
        </p:txBody>
      </p:sp>
      <p:pic>
        <p:nvPicPr>
          <p:cNvPr id="8" name="圖片 7">
            <a:extLst>
              <a:ext uri="{FF2B5EF4-FFF2-40B4-BE49-F238E27FC236}">
                <a16:creationId xmlns="" xmlns:a16="http://schemas.microsoft.com/office/drawing/2014/main" id="{6B0F72CD-A34A-0143-9169-ED31BF8F8BB8}"/>
              </a:ext>
            </a:extLst>
          </p:cNvPr>
          <p:cNvPicPr>
            <a:picLocks noChangeAspect="1"/>
          </p:cNvPicPr>
          <p:nvPr/>
        </p:nvPicPr>
        <p:blipFill rotWithShape="1">
          <a:blip r:embed="rId2">
            <a:alphaModFix amt="51000"/>
          </a:blip>
          <a:srcRect b="46534"/>
          <a:stretch/>
        </p:blipFill>
        <p:spPr>
          <a:xfrm>
            <a:off x="8182684" y="194261"/>
            <a:ext cx="2803385" cy="1283678"/>
          </a:xfrm>
          <a:prstGeom prst="rect">
            <a:avLst/>
          </a:prstGeom>
          <a:noFill/>
        </p:spPr>
      </p:pic>
    </p:spTree>
    <p:extLst>
      <p:ext uri="{BB962C8B-B14F-4D97-AF65-F5344CB8AC3E}">
        <p14:creationId xmlns:p14="http://schemas.microsoft.com/office/powerpoint/2010/main" val="292451979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7030C8F7-0F30-514B-844C-16DC4F85F0F4}"/>
              </a:ext>
            </a:extLst>
          </p:cNvPr>
          <p:cNvSpPr>
            <a:spLocks noGrp="1"/>
          </p:cNvSpPr>
          <p:nvPr>
            <p:ph type="title"/>
          </p:nvPr>
        </p:nvSpPr>
        <p:spPr>
          <a:xfrm>
            <a:off x="786983" y="319740"/>
            <a:ext cx="10058400" cy="2944368"/>
          </a:xfrm>
        </p:spPr>
        <p:txBody>
          <a:bodyPr>
            <a:normAutofit/>
          </a:bodyPr>
          <a:lstStyle/>
          <a:p>
            <a:r>
              <a:rPr kumimoji="1" lang="en" altLang="zh-TW" dirty="0"/>
              <a:t>2.2 </a:t>
            </a:r>
            <a:br>
              <a:rPr kumimoji="1" lang="en" altLang="zh-TW" dirty="0"/>
            </a:br>
            <a:r>
              <a:rPr kumimoji="1" lang="en" altLang="zh-TW" dirty="0">
                <a:solidFill>
                  <a:srgbClr val="FF0000"/>
                </a:solidFill>
              </a:rPr>
              <a:t>Feature </a:t>
            </a:r>
            <a:br>
              <a:rPr kumimoji="1" lang="en" altLang="zh-TW" dirty="0">
                <a:solidFill>
                  <a:srgbClr val="FF0000"/>
                </a:solidFill>
              </a:rPr>
            </a:br>
            <a:r>
              <a:rPr kumimoji="1" lang="en" altLang="zh-TW" dirty="0">
                <a:solidFill>
                  <a:srgbClr val="FF0000"/>
                </a:solidFill>
              </a:rPr>
              <a:t>extraction</a:t>
            </a:r>
            <a:endParaRPr kumimoji="1" lang="zh-TW" altLang="en-US" dirty="0">
              <a:solidFill>
                <a:srgbClr val="FF0000"/>
              </a:solidFill>
            </a:endParaRPr>
          </a:p>
        </p:txBody>
      </p:sp>
      <p:sp>
        <p:nvSpPr>
          <p:cNvPr id="3" name="內容版面配置區 2">
            <a:extLst>
              <a:ext uri="{FF2B5EF4-FFF2-40B4-BE49-F238E27FC236}">
                <a16:creationId xmlns="" xmlns:a16="http://schemas.microsoft.com/office/drawing/2014/main" id="{44CE78F3-B036-6248-900F-77CAEEAEF972}"/>
              </a:ext>
            </a:extLst>
          </p:cNvPr>
          <p:cNvSpPr>
            <a:spLocks noGrp="1"/>
          </p:cNvSpPr>
          <p:nvPr>
            <p:ph idx="1"/>
          </p:nvPr>
        </p:nvSpPr>
        <p:spPr>
          <a:xfrm>
            <a:off x="786983" y="3429000"/>
            <a:ext cx="11002780" cy="5377721"/>
          </a:xfrm>
        </p:spPr>
        <p:txBody>
          <a:bodyPr>
            <a:normAutofit/>
          </a:bodyPr>
          <a:lstStyle/>
          <a:p>
            <a:r>
              <a:rPr lang="en" altLang="zh-TW" sz="2800" dirty="0"/>
              <a:t>In </a:t>
            </a:r>
            <a:r>
              <a:rPr lang="en" altLang="zh-TW" sz="2800" dirty="0">
                <a:hlinkClick r:id="rId2" tooltip="Machine learning"/>
              </a:rPr>
              <a:t>machine learning</a:t>
            </a:r>
            <a:r>
              <a:rPr lang="en" altLang="zh-TW" sz="2800" dirty="0"/>
              <a:t>, </a:t>
            </a:r>
            <a:r>
              <a:rPr lang="en" altLang="zh-TW" sz="2800" dirty="0">
                <a:hlinkClick r:id="rId3" tooltip="Pattern recognition"/>
              </a:rPr>
              <a:t>pattern recognition</a:t>
            </a:r>
            <a:r>
              <a:rPr lang="en" altLang="zh-TW" sz="2800" dirty="0"/>
              <a:t> and in </a:t>
            </a:r>
            <a:r>
              <a:rPr lang="en" altLang="zh-TW" sz="2800" dirty="0">
                <a:hlinkClick r:id="rId4" tooltip="Image processing"/>
              </a:rPr>
              <a:t>image processing</a:t>
            </a:r>
            <a:r>
              <a:rPr lang="en" altLang="zh-TW" sz="2800" dirty="0"/>
              <a:t>, </a:t>
            </a:r>
            <a:r>
              <a:rPr lang="en" altLang="zh-TW" sz="2800" b="1" dirty="0"/>
              <a:t>feature extraction</a:t>
            </a:r>
            <a:r>
              <a:rPr lang="en" altLang="zh-TW" sz="2800" dirty="0"/>
              <a:t> starts from an initial set of measured data and builds derived values (</a:t>
            </a:r>
            <a:r>
              <a:rPr lang="en" altLang="zh-TW" sz="2800" dirty="0">
                <a:hlinkClick r:id="rId5" tooltip="Feature (machine learning)"/>
              </a:rPr>
              <a:t>features</a:t>
            </a:r>
            <a:r>
              <a:rPr lang="en" altLang="zh-TW" sz="2800" dirty="0"/>
              <a:t>) intended to be informative and non-redundant, facilitating the subsequent learning and generalization steps, and in some cases leading to better human interpretations. </a:t>
            </a:r>
          </a:p>
          <a:p>
            <a:r>
              <a:rPr lang="en" altLang="zh-TW" sz="2800" dirty="0"/>
              <a:t>Feature extraction is related to </a:t>
            </a:r>
            <a:r>
              <a:rPr lang="en" altLang="zh-TW" sz="2800" dirty="0">
                <a:hlinkClick r:id="rId6" tooltip="Dimensionality reduction"/>
              </a:rPr>
              <a:t>dimensionality reduction</a:t>
            </a:r>
            <a:r>
              <a:rPr lang="en" altLang="zh-TW" sz="2800" dirty="0"/>
              <a:t>.</a:t>
            </a:r>
          </a:p>
          <a:p>
            <a:pPr marL="0" indent="0">
              <a:buNone/>
            </a:pPr>
            <a:endParaRPr kumimoji="1" lang="zh-TW" altLang="en-US" sz="2800" dirty="0"/>
          </a:p>
        </p:txBody>
      </p:sp>
      <p:sp>
        <p:nvSpPr>
          <p:cNvPr id="5" name="投影片編號版面配置區 4">
            <a:extLst>
              <a:ext uri="{FF2B5EF4-FFF2-40B4-BE49-F238E27FC236}">
                <a16:creationId xmlns="" xmlns:a16="http://schemas.microsoft.com/office/drawing/2014/main" id="{27F31B92-4E6F-1243-B5EE-BE7E296C1BFA}"/>
              </a:ext>
            </a:extLst>
          </p:cNvPr>
          <p:cNvSpPr>
            <a:spLocks noGrp="1"/>
          </p:cNvSpPr>
          <p:nvPr>
            <p:ph type="sldNum" sz="quarter" idx="12"/>
          </p:nvPr>
        </p:nvSpPr>
        <p:spPr/>
        <p:txBody>
          <a:bodyPr/>
          <a:lstStyle/>
          <a:p>
            <a:fld id="{2E9C8995-155E-4143-9C83-CE73EE704CF0}" type="slidenum">
              <a:rPr kumimoji="1" lang="zh-TW" altLang="en-US" smtClean="0"/>
              <a:t>29</a:t>
            </a:fld>
            <a:endParaRPr kumimoji="1" lang="zh-TW" altLang="en-US"/>
          </a:p>
        </p:txBody>
      </p:sp>
      <p:sp>
        <p:nvSpPr>
          <p:cNvPr id="6" name="矩形 5">
            <a:extLst>
              <a:ext uri="{FF2B5EF4-FFF2-40B4-BE49-F238E27FC236}">
                <a16:creationId xmlns="" xmlns:a16="http://schemas.microsoft.com/office/drawing/2014/main" id="{824BAE84-D241-9A4D-9AF4-626AFD269F68}"/>
              </a:ext>
            </a:extLst>
          </p:cNvPr>
          <p:cNvSpPr/>
          <p:nvPr/>
        </p:nvSpPr>
        <p:spPr>
          <a:xfrm>
            <a:off x="594610" y="434715"/>
            <a:ext cx="3770027" cy="2739452"/>
          </a:xfrm>
          <a:prstGeom prst="rect">
            <a:avLst/>
          </a:prstGeom>
          <a:noFill/>
          <a:ln w="2857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kumimoji="1" lang="zh-TW" altLang="en-US"/>
          </a:p>
        </p:txBody>
      </p:sp>
      <p:pic>
        <p:nvPicPr>
          <p:cNvPr id="8" name="圖片 7">
            <a:extLst>
              <a:ext uri="{FF2B5EF4-FFF2-40B4-BE49-F238E27FC236}">
                <a16:creationId xmlns="" xmlns:a16="http://schemas.microsoft.com/office/drawing/2014/main" id="{759DC329-BE46-B348-8EE5-09BCDE0C943B}"/>
              </a:ext>
            </a:extLst>
          </p:cNvPr>
          <p:cNvPicPr>
            <a:picLocks noChangeAspect="1"/>
          </p:cNvPicPr>
          <p:nvPr/>
        </p:nvPicPr>
        <p:blipFill>
          <a:blip r:embed="rId7"/>
          <a:stretch>
            <a:fillRect/>
          </a:stretch>
        </p:blipFill>
        <p:spPr>
          <a:xfrm>
            <a:off x="5011512" y="945419"/>
            <a:ext cx="6299616" cy="2123378"/>
          </a:xfrm>
          <a:prstGeom prst="rect">
            <a:avLst/>
          </a:prstGeom>
        </p:spPr>
      </p:pic>
      <p:sp>
        <p:nvSpPr>
          <p:cNvPr id="9" name="矩形 8">
            <a:extLst>
              <a:ext uri="{FF2B5EF4-FFF2-40B4-BE49-F238E27FC236}">
                <a16:creationId xmlns="" xmlns:a16="http://schemas.microsoft.com/office/drawing/2014/main" id="{AB60F618-162D-F043-94E6-459C3CCC0F39}"/>
              </a:ext>
            </a:extLst>
          </p:cNvPr>
          <p:cNvSpPr/>
          <p:nvPr/>
        </p:nvSpPr>
        <p:spPr>
          <a:xfrm>
            <a:off x="4796852" y="569626"/>
            <a:ext cx="3364468" cy="554636"/>
          </a:xfrm>
          <a:prstGeom prst="rect">
            <a:avLst/>
          </a:prstGeom>
          <a:ln>
            <a:solidFill>
              <a:schemeClr val="bg1"/>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kumimoji="1" lang="zh-TW" altLang="en-US"/>
          </a:p>
        </p:txBody>
      </p:sp>
    </p:spTree>
    <p:extLst>
      <p:ext uri="{BB962C8B-B14F-4D97-AF65-F5344CB8AC3E}">
        <p14:creationId xmlns:p14="http://schemas.microsoft.com/office/powerpoint/2010/main" val="145160973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7030C8F7-0F30-514B-844C-16DC4F85F0F4}"/>
              </a:ext>
            </a:extLst>
          </p:cNvPr>
          <p:cNvSpPr>
            <a:spLocks noGrp="1"/>
          </p:cNvSpPr>
          <p:nvPr>
            <p:ph type="title"/>
          </p:nvPr>
        </p:nvSpPr>
        <p:spPr>
          <a:xfrm>
            <a:off x="786983" y="319740"/>
            <a:ext cx="10058400" cy="2944368"/>
          </a:xfrm>
        </p:spPr>
        <p:txBody>
          <a:bodyPr>
            <a:normAutofit/>
          </a:bodyPr>
          <a:lstStyle/>
          <a:p>
            <a:r>
              <a:rPr kumimoji="1" lang="en" altLang="zh-TW" dirty="0"/>
              <a:t>2.2 </a:t>
            </a:r>
            <a:br>
              <a:rPr kumimoji="1" lang="en" altLang="zh-TW" dirty="0"/>
            </a:br>
            <a:r>
              <a:rPr kumimoji="1" lang="en" altLang="zh-TW" dirty="0">
                <a:solidFill>
                  <a:srgbClr val="FF0000"/>
                </a:solidFill>
              </a:rPr>
              <a:t>Feature </a:t>
            </a:r>
            <a:br>
              <a:rPr kumimoji="1" lang="en" altLang="zh-TW" dirty="0">
                <a:solidFill>
                  <a:srgbClr val="FF0000"/>
                </a:solidFill>
              </a:rPr>
            </a:br>
            <a:r>
              <a:rPr kumimoji="1" lang="en" altLang="zh-TW" dirty="0">
                <a:solidFill>
                  <a:srgbClr val="FF0000"/>
                </a:solidFill>
              </a:rPr>
              <a:t>extraction</a:t>
            </a:r>
            <a:endParaRPr kumimoji="1" lang="zh-TW" altLang="en-US" dirty="0">
              <a:solidFill>
                <a:srgbClr val="FF0000"/>
              </a:solidFill>
            </a:endParaRPr>
          </a:p>
        </p:txBody>
      </p:sp>
      <p:sp>
        <p:nvSpPr>
          <p:cNvPr id="3" name="內容版面配置區 2">
            <a:extLst>
              <a:ext uri="{FF2B5EF4-FFF2-40B4-BE49-F238E27FC236}">
                <a16:creationId xmlns="" xmlns:a16="http://schemas.microsoft.com/office/drawing/2014/main" id="{44CE78F3-B036-6248-900F-77CAEEAEF972}"/>
              </a:ext>
            </a:extLst>
          </p:cNvPr>
          <p:cNvSpPr>
            <a:spLocks noGrp="1"/>
          </p:cNvSpPr>
          <p:nvPr>
            <p:ph idx="1"/>
          </p:nvPr>
        </p:nvSpPr>
        <p:spPr>
          <a:xfrm>
            <a:off x="786983" y="3766485"/>
            <a:ext cx="11002780" cy="5377721"/>
          </a:xfrm>
        </p:spPr>
        <p:txBody>
          <a:bodyPr>
            <a:normAutofit/>
          </a:bodyPr>
          <a:lstStyle/>
          <a:p>
            <a:pPr marL="0" indent="0">
              <a:buNone/>
            </a:pPr>
            <a:r>
              <a:rPr lang="en" altLang="zh-TW" sz="2800" dirty="0"/>
              <a:t>When the input data to an </a:t>
            </a:r>
            <a:r>
              <a:rPr lang="en" altLang="zh-TW" sz="2800" dirty="0">
                <a:hlinkClick r:id="rId2" tooltip="Algorithm"/>
              </a:rPr>
              <a:t>algorithm</a:t>
            </a:r>
            <a:r>
              <a:rPr lang="en" altLang="zh-TW" sz="2800" dirty="0"/>
              <a:t> is too large to be processed and it is suspected to be redundant (e.g. the same measurement in both feet and meters, or the repetitiveness of images presented as </a:t>
            </a:r>
            <a:r>
              <a:rPr lang="en" altLang="zh-TW" sz="2800" dirty="0">
                <a:hlinkClick r:id="rId3" tooltip="Raster image"/>
              </a:rPr>
              <a:t>pixels</a:t>
            </a:r>
            <a:r>
              <a:rPr lang="en" altLang="zh-TW" sz="2800" dirty="0"/>
              <a:t>), then it can be transformed into a reduced set of </a:t>
            </a:r>
            <a:r>
              <a:rPr lang="en" altLang="zh-TW" sz="2800" dirty="0">
                <a:hlinkClick r:id="rId4" tooltip="Feature (machine learning)"/>
              </a:rPr>
              <a:t>features</a:t>
            </a:r>
            <a:r>
              <a:rPr lang="en" altLang="zh-TW" sz="2800" dirty="0"/>
              <a:t> (also named a </a:t>
            </a:r>
            <a:r>
              <a:rPr lang="en" altLang="zh-TW" sz="2800" dirty="0">
                <a:hlinkClick r:id="rId5" tooltip="Feature vector"/>
              </a:rPr>
              <a:t>feature vector</a:t>
            </a:r>
            <a:r>
              <a:rPr lang="en" altLang="zh-TW" sz="2800" dirty="0"/>
              <a:t>). </a:t>
            </a:r>
          </a:p>
          <a:p>
            <a:pPr marL="0" indent="0">
              <a:buNone/>
            </a:pPr>
            <a:endParaRPr lang="en" altLang="zh-TW" sz="2800" dirty="0"/>
          </a:p>
          <a:p>
            <a:pPr marL="0" indent="0">
              <a:buNone/>
            </a:pPr>
            <a:endParaRPr kumimoji="1" lang="zh-TW" altLang="en-US" sz="2800" dirty="0"/>
          </a:p>
        </p:txBody>
      </p:sp>
      <p:sp>
        <p:nvSpPr>
          <p:cNvPr id="5" name="投影片編號版面配置區 4">
            <a:extLst>
              <a:ext uri="{FF2B5EF4-FFF2-40B4-BE49-F238E27FC236}">
                <a16:creationId xmlns="" xmlns:a16="http://schemas.microsoft.com/office/drawing/2014/main" id="{27F31B92-4E6F-1243-B5EE-BE7E296C1BFA}"/>
              </a:ext>
            </a:extLst>
          </p:cNvPr>
          <p:cNvSpPr>
            <a:spLocks noGrp="1"/>
          </p:cNvSpPr>
          <p:nvPr>
            <p:ph type="sldNum" sz="quarter" idx="12"/>
          </p:nvPr>
        </p:nvSpPr>
        <p:spPr/>
        <p:txBody>
          <a:bodyPr/>
          <a:lstStyle/>
          <a:p>
            <a:fld id="{2E9C8995-155E-4143-9C83-CE73EE704CF0}" type="slidenum">
              <a:rPr kumimoji="1" lang="zh-TW" altLang="en-US" smtClean="0"/>
              <a:t>30</a:t>
            </a:fld>
            <a:endParaRPr kumimoji="1" lang="zh-TW" altLang="en-US"/>
          </a:p>
        </p:txBody>
      </p:sp>
      <p:sp>
        <p:nvSpPr>
          <p:cNvPr id="6" name="矩形 5">
            <a:extLst>
              <a:ext uri="{FF2B5EF4-FFF2-40B4-BE49-F238E27FC236}">
                <a16:creationId xmlns="" xmlns:a16="http://schemas.microsoft.com/office/drawing/2014/main" id="{824BAE84-D241-9A4D-9AF4-626AFD269F68}"/>
              </a:ext>
            </a:extLst>
          </p:cNvPr>
          <p:cNvSpPr/>
          <p:nvPr/>
        </p:nvSpPr>
        <p:spPr>
          <a:xfrm>
            <a:off x="594610" y="434715"/>
            <a:ext cx="3770027" cy="2739452"/>
          </a:xfrm>
          <a:prstGeom prst="rect">
            <a:avLst/>
          </a:prstGeom>
          <a:noFill/>
          <a:ln w="2857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kumimoji="1" lang="zh-TW" altLang="en-US"/>
          </a:p>
        </p:txBody>
      </p:sp>
      <p:pic>
        <p:nvPicPr>
          <p:cNvPr id="8" name="圖片 7">
            <a:extLst>
              <a:ext uri="{FF2B5EF4-FFF2-40B4-BE49-F238E27FC236}">
                <a16:creationId xmlns="" xmlns:a16="http://schemas.microsoft.com/office/drawing/2014/main" id="{759DC329-BE46-B348-8EE5-09BCDE0C943B}"/>
              </a:ext>
            </a:extLst>
          </p:cNvPr>
          <p:cNvPicPr>
            <a:picLocks noChangeAspect="1"/>
          </p:cNvPicPr>
          <p:nvPr/>
        </p:nvPicPr>
        <p:blipFill>
          <a:blip r:embed="rId6"/>
          <a:stretch>
            <a:fillRect/>
          </a:stretch>
        </p:blipFill>
        <p:spPr>
          <a:xfrm>
            <a:off x="5011512" y="945419"/>
            <a:ext cx="6299616" cy="2123378"/>
          </a:xfrm>
          <a:prstGeom prst="rect">
            <a:avLst/>
          </a:prstGeom>
        </p:spPr>
      </p:pic>
      <p:sp>
        <p:nvSpPr>
          <p:cNvPr id="9" name="矩形 8">
            <a:extLst>
              <a:ext uri="{FF2B5EF4-FFF2-40B4-BE49-F238E27FC236}">
                <a16:creationId xmlns="" xmlns:a16="http://schemas.microsoft.com/office/drawing/2014/main" id="{AB60F618-162D-F043-94E6-459C3CCC0F39}"/>
              </a:ext>
            </a:extLst>
          </p:cNvPr>
          <p:cNvSpPr/>
          <p:nvPr/>
        </p:nvSpPr>
        <p:spPr>
          <a:xfrm>
            <a:off x="4796852" y="569626"/>
            <a:ext cx="3364468" cy="554636"/>
          </a:xfrm>
          <a:prstGeom prst="rect">
            <a:avLst/>
          </a:prstGeom>
          <a:ln>
            <a:solidFill>
              <a:schemeClr val="bg1"/>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kumimoji="1" lang="zh-TW" altLang="en-US"/>
          </a:p>
        </p:txBody>
      </p:sp>
    </p:spTree>
    <p:extLst>
      <p:ext uri="{BB962C8B-B14F-4D97-AF65-F5344CB8AC3E}">
        <p14:creationId xmlns:p14="http://schemas.microsoft.com/office/powerpoint/2010/main" val="55068194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7030C8F7-0F30-514B-844C-16DC4F85F0F4}"/>
              </a:ext>
            </a:extLst>
          </p:cNvPr>
          <p:cNvSpPr>
            <a:spLocks noGrp="1"/>
          </p:cNvSpPr>
          <p:nvPr>
            <p:ph type="title"/>
          </p:nvPr>
        </p:nvSpPr>
        <p:spPr>
          <a:xfrm>
            <a:off x="969863" y="332257"/>
            <a:ext cx="10058400" cy="2944368"/>
          </a:xfrm>
        </p:spPr>
        <p:txBody>
          <a:bodyPr>
            <a:normAutofit/>
          </a:bodyPr>
          <a:lstStyle/>
          <a:p>
            <a:r>
              <a:rPr kumimoji="1" lang="en" altLang="zh-TW" dirty="0"/>
              <a:t>2.2 </a:t>
            </a:r>
            <a:br>
              <a:rPr kumimoji="1" lang="en" altLang="zh-TW" dirty="0"/>
            </a:br>
            <a:r>
              <a:rPr kumimoji="1" lang="en" altLang="zh-TW" dirty="0">
                <a:solidFill>
                  <a:srgbClr val="FF0000"/>
                </a:solidFill>
              </a:rPr>
              <a:t>Feature </a:t>
            </a:r>
            <a:br>
              <a:rPr kumimoji="1" lang="en" altLang="zh-TW" dirty="0">
                <a:solidFill>
                  <a:srgbClr val="FF0000"/>
                </a:solidFill>
              </a:rPr>
            </a:br>
            <a:r>
              <a:rPr kumimoji="1" lang="en" altLang="zh-TW" dirty="0">
                <a:solidFill>
                  <a:srgbClr val="FF0000"/>
                </a:solidFill>
              </a:rPr>
              <a:t>extraction</a:t>
            </a:r>
            <a:endParaRPr kumimoji="1" lang="zh-TW" altLang="en-US" dirty="0">
              <a:solidFill>
                <a:srgbClr val="FF0000"/>
              </a:solidFill>
            </a:endParaRPr>
          </a:p>
        </p:txBody>
      </p:sp>
      <p:sp>
        <p:nvSpPr>
          <p:cNvPr id="3" name="內容版面配置區 2">
            <a:extLst>
              <a:ext uri="{FF2B5EF4-FFF2-40B4-BE49-F238E27FC236}">
                <a16:creationId xmlns="" xmlns:a16="http://schemas.microsoft.com/office/drawing/2014/main" id="{44CE78F3-B036-6248-900F-77CAEEAEF972}"/>
              </a:ext>
            </a:extLst>
          </p:cNvPr>
          <p:cNvSpPr>
            <a:spLocks noGrp="1"/>
          </p:cNvSpPr>
          <p:nvPr>
            <p:ph idx="1"/>
          </p:nvPr>
        </p:nvSpPr>
        <p:spPr>
          <a:xfrm>
            <a:off x="786983" y="3429000"/>
            <a:ext cx="11002780" cy="5377721"/>
          </a:xfrm>
        </p:spPr>
        <p:txBody>
          <a:bodyPr>
            <a:normAutofit/>
          </a:bodyPr>
          <a:lstStyle/>
          <a:p>
            <a:r>
              <a:rPr lang="en" altLang="zh-TW" sz="2800" dirty="0"/>
              <a:t>Determining a subset of the initial features is called </a:t>
            </a:r>
            <a:r>
              <a:rPr lang="en" altLang="zh-TW" sz="2800" dirty="0">
                <a:hlinkClick r:id="rId2" tooltip="Feature selection"/>
              </a:rPr>
              <a:t>feature selection</a:t>
            </a:r>
            <a:r>
              <a:rPr lang="en" altLang="zh-TW" sz="2800" dirty="0"/>
              <a:t>.</a:t>
            </a:r>
            <a:endParaRPr lang="en" altLang="zh-TW" sz="2800" baseline="30000" dirty="0"/>
          </a:p>
          <a:p>
            <a:r>
              <a:rPr lang="en" altLang="zh-TW" sz="2800" dirty="0"/>
              <a:t>The selected features are expected to contain the relevant information from the input data, so that the desired task can be performed by using this reduced representation instead of the complete initial data.</a:t>
            </a:r>
          </a:p>
          <a:p>
            <a:endParaRPr kumimoji="1" lang="zh-TW" altLang="en-US" sz="2800" dirty="0"/>
          </a:p>
        </p:txBody>
      </p:sp>
      <p:sp>
        <p:nvSpPr>
          <p:cNvPr id="5" name="投影片編號版面配置區 4">
            <a:extLst>
              <a:ext uri="{FF2B5EF4-FFF2-40B4-BE49-F238E27FC236}">
                <a16:creationId xmlns="" xmlns:a16="http://schemas.microsoft.com/office/drawing/2014/main" id="{27F31B92-4E6F-1243-B5EE-BE7E296C1BFA}"/>
              </a:ext>
            </a:extLst>
          </p:cNvPr>
          <p:cNvSpPr>
            <a:spLocks noGrp="1"/>
          </p:cNvSpPr>
          <p:nvPr>
            <p:ph type="sldNum" sz="quarter" idx="12"/>
          </p:nvPr>
        </p:nvSpPr>
        <p:spPr/>
        <p:txBody>
          <a:bodyPr/>
          <a:lstStyle/>
          <a:p>
            <a:fld id="{2E9C8995-155E-4143-9C83-CE73EE704CF0}" type="slidenum">
              <a:rPr kumimoji="1" lang="zh-TW" altLang="en-US" smtClean="0"/>
              <a:t>31</a:t>
            </a:fld>
            <a:endParaRPr kumimoji="1" lang="zh-TW" altLang="en-US"/>
          </a:p>
        </p:txBody>
      </p:sp>
      <p:sp>
        <p:nvSpPr>
          <p:cNvPr id="6" name="矩形 5">
            <a:extLst>
              <a:ext uri="{FF2B5EF4-FFF2-40B4-BE49-F238E27FC236}">
                <a16:creationId xmlns="" xmlns:a16="http://schemas.microsoft.com/office/drawing/2014/main" id="{824BAE84-D241-9A4D-9AF4-626AFD269F68}"/>
              </a:ext>
            </a:extLst>
          </p:cNvPr>
          <p:cNvSpPr/>
          <p:nvPr/>
        </p:nvSpPr>
        <p:spPr>
          <a:xfrm>
            <a:off x="594610" y="434715"/>
            <a:ext cx="3770027" cy="2739452"/>
          </a:xfrm>
          <a:prstGeom prst="rect">
            <a:avLst/>
          </a:prstGeom>
          <a:noFill/>
          <a:ln w="2857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kumimoji="1" lang="zh-TW" altLang="en-US"/>
          </a:p>
        </p:txBody>
      </p:sp>
      <p:pic>
        <p:nvPicPr>
          <p:cNvPr id="8" name="圖片 7">
            <a:extLst>
              <a:ext uri="{FF2B5EF4-FFF2-40B4-BE49-F238E27FC236}">
                <a16:creationId xmlns="" xmlns:a16="http://schemas.microsoft.com/office/drawing/2014/main" id="{759DC329-BE46-B348-8EE5-09BCDE0C943B}"/>
              </a:ext>
            </a:extLst>
          </p:cNvPr>
          <p:cNvPicPr>
            <a:picLocks noChangeAspect="1"/>
          </p:cNvPicPr>
          <p:nvPr/>
        </p:nvPicPr>
        <p:blipFill>
          <a:blip r:embed="rId3"/>
          <a:stretch>
            <a:fillRect/>
          </a:stretch>
        </p:blipFill>
        <p:spPr>
          <a:xfrm>
            <a:off x="5011512" y="945419"/>
            <a:ext cx="6299616" cy="2123378"/>
          </a:xfrm>
          <a:prstGeom prst="rect">
            <a:avLst/>
          </a:prstGeom>
        </p:spPr>
      </p:pic>
      <p:sp>
        <p:nvSpPr>
          <p:cNvPr id="9" name="矩形 8">
            <a:extLst>
              <a:ext uri="{FF2B5EF4-FFF2-40B4-BE49-F238E27FC236}">
                <a16:creationId xmlns="" xmlns:a16="http://schemas.microsoft.com/office/drawing/2014/main" id="{AB60F618-162D-F043-94E6-459C3CCC0F39}"/>
              </a:ext>
            </a:extLst>
          </p:cNvPr>
          <p:cNvSpPr/>
          <p:nvPr/>
        </p:nvSpPr>
        <p:spPr>
          <a:xfrm>
            <a:off x="4796852" y="569626"/>
            <a:ext cx="3364468" cy="554636"/>
          </a:xfrm>
          <a:prstGeom prst="rect">
            <a:avLst/>
          </a:prstGeom>
          <a:ln>
            <a:solidFill>
              <a:schemeClr val="bg1"/>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kumimoji="1" lang="zh-TW" altLang="en-US"/>
          </a:p>
        </p:txBody>
      </p:sp>
    </p:spTree>
    <p:extLst>
      <p:ext uri="{BB962C8B-B14F-4D97-AF65-F5344CB8AC3E}">
        <p14:creationId xmlns:p14="http://schemas.microsoft.com/office/powerpoint/2010/main" val="32909260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A8D98007-D3CF-B947-9036-2BB8D64568BF}"/>
              </a:ext>
            </a:extLst>
          </p:cNvPr>
          <p:cNvSpPr>
            <a:spLocks noGrp="1"/>
          </p:cNvSpPr>
          <p:nvPr>
            <p:ph type="title"/>
          </p:nvPr>
        </p:nvSpPr>
        <p:spPr>
          <a:xfrm>
            <a:off x="419100" y="2629663"/>
            <a:ext cx="11353800" cy="1325563"/>
          </a:xfrm>
        </p:spPr>
        <p:txBody>
          <a:bodyPr>
            <a:normAutofit fontScale="90000"/>
          </a:bodyPr>
          <a:lstStyle/>
          <a:p>
            <a:r>
              <a:rPr kumimoji="1" lang="en" altLang="zh-TW" dirty="0"/>
              <a:t>2.3 </a:t>
            </a:r>
            <a:br>
              <a:rPr kumimoji="1" lang="en" altLang="zh-TW" dirty="0"/>
            </a:br>
            <a:r>
              <a:rPr kumimoji="1" lang="en" altLang="zh-TW" dirty="0"/>
              <a:t>Multi-scale </a:t>
            </a:r>
            <a:br>
              <a:rPr kumimoji="1" lang="en" altLang="zh-TW" dirty="0"/>
            </a:br>
            <a:r>
              <a:rPr kumimoji="1" lang="en" altLang="zh-TW" dirty="0"/>
              <a:t>signal analysis  </a:t>
            </a:r>
            <a:br>
              <a:rPr kumimoji="1" lang="en" altLang="zh-TW" dirty="0"/>
            </a:br>
            <a:r>
              <a:rPr kumimoji="1" lang="en" altLang="zh-TW" dirty="0"/>
              <a:t>    </a:t>
            </a:r>
            <a:r>
              <a:rPr lang="en" altLang="zh-TW" dirty="0">
                <a:hlinkClick r:id="rId2" tooltip="Signal processing"/>
              </a:rPr>
              <a:t>Signal processing</a:t>
            </a:r>
            <a:r>
              <a:rPr lang="en" altLang="zh-TW" dirty="0"/>
              <a:t/>
            </a:r>
            <a:br>
              <a:rPr lang="en" altLang="zh-TW" dirty="0"/>
            </a:br>
            <a:endParaRPr kumimoji="1" lang="zh-TW" altLang="en-US" dirty="0"/>
          </a:p>
        </p:txBody>
      </p:sp>
      <p:sp>
        <p:nvSpPr>
          <p:cNvPr id="3" name="內容版面配置區 2">
            <a:extLst>
              <a:ext uri="{FF2B5EF4-FFF2-40B4-BE49-F238E27FC236}">
                <a16:creationId xmlns="" xmlns:a16="http://schemas.microsoft.com/office/drawing/2014/main" id="{E3CF7003-3A73-ED46-82FA-1D3B1A3D3DF3}"/>
              </a:ext>
            </a:extLst>
          </p:cNvPr>
          <p:cNvSpPr>
            <a:spLocks noGrp="1"/>
          </p:cNvSpPr>
          <p:nvPr>
            <p:ph idx="1"/>
          </p:nvPr>
        </p:nvSpPr>
        <p:spPr>
          <a:xfrm>
            <a:off x="6096000" y="344927"/>
            <a:ext cx="5572976" cy="4748996"/>
          </a:xfrm>
        </p:spPr>
        <p:txBody>
          <a:bodyPr>
            <a:noAutofit/>
          </a:bodyPr>
          <a:lstStyle/>
          <a:p>
            <a:pPr marL="0" lvl="0" indent="0" eaLnBrk="0" fontAlgn="base" hangingPunct="0">
              <a:lnSpc>
                <a:spcPct val="100000"/>
              </a:lnSpc>
              <a:spcBef>
                <a:spcPct val="0"/>
              </a:spcBef>
              <a:spcAft>
                <a:spcPct val="0"/>
              </a:spcAft>
              <a:buNone/>
            </a:pPr>
            <a:r>
              <a:rPr lang="zh-TW" altLang="zh-TW" sz="2800" b="1" dirty="0">
                <a:solidFill>
                  <a:srgbClr val="222222"/>
                </a:solidFill>
                <a:latin typeface="Arial" panose="020B0604020202020204" pitchFamily="34" charset="0"/>
                <a:cs typeface="Arial" panose="020B0604020202020204" pitchFamily="34" charset="0"/>
              </a:rPr>
              <a:t>Signal processing</a:t>
            </a:r>
            <a:r>
              <a:rPr lang="zh-TW" altLang="zh-TW" sz="2800" dirty="0">
                <a:solidFill>
                  <a:srgbClr val="222222"/>
                </a:solidFill>
                <a:latin typeface="Arial" panose="020B0604020202020204" pitchFamily="34" charset="0"/>
                <a:cs typeface="Arial" panose="020B0604020202020204" pitchFamily="34" charset="0"/>
              </a:rPr>
              <a:t> is an </a:t>
            </a:r>
            <a:r>
              <a:rPr lang="zh-TW" altLang="zh-TW" sz="2800" dirty="0">
                <a:solidFill>
                  <a:srgbClr val="0B0080"/>
                </a:solidFill>
                <a:latin typeface="Arial" panose="020B0604020202020204" pitchFamily="34" charset="0"/>
                <a:cs typeface="Arial" panose="020B0604020202020204" pitchFamily="34" charset="0"/>
                <a:hlinkClick r:id="rId3" tooltip="Electrical engineering"/>
              </a:rPr>
              <a:t>electrical engineering</a:t>
            </a:r>
            <a:r>
              <a:rPr lang="zh-TW" altLang="zh-TW" sz="2800" dirty="0">
                <a:solidFill>
                  <a:srgbClr val="222222"/>
                </a:solidFill>
                <a:latin typeface="Arial" panose="020B0604020202020204" pitchFamily="34" charset="0"/>
                <a:cs typeface="Arial" panose="020B0604020202020204" pitchFamily="34" charset="0"/>
              </a:rPr>
              <a:t> subfield that focuses on analysing, modifying and synthesizing </a:t>
            </a:r>
            <a:r>
              <a:rPr lang="zh-TW" altLang="zh-TW" sz="2800" dirty="0">
                <a:solidFill>
                  <a:srgbClr val="0B0080"/>
                </a:solidFill>
                <a:latin typeface="Arial" panose="020B0604020202020204" pitchFamily="34" charset="0"/>
                <a:cs typeface="Arial" panose="020B0604020202020204" pitchFamily="34" charset="0"/>
                <a:hlinkClick r:id="rId4" tooltip="Signal"/>
              </a:rPr>
              <a:t>signals</a:t>
            </a:r>
            <a:r>
              <a:rPr lang="zh-TW" altLang="zh-TW" sz="2800" dirty="0">
                <a:solidFill>
                  <a:srgbClr val="222222"/>
                </a:solidFill>
                <a:latin typeface="Arial" panose="020B0604020202020204" pitchFamily="34" charset="0"/>
                <a:cs typeface="Arial" panose="020B0604020202020204" pitchFamily="34" charset="0"/>
              </a:rPr>
              <a:t> such as </a:t>
            </a:r>
            <a:r>
              <a:rPr lang="zh-TW" altLang="zh-TW" sz="2800" dirty="0">
                <a:solidFill>
                  <a:srgbClr val="0B0080"/>
                </a:solidFill>
                <a:latin typeface="Arial" panose="020B0604020202020204" pitchFamily="34" charset="0"/>
                <a:cs typeface="Arial" panose="020B0604020202020204" pitchFamily="34" charset="0"/>
                <a:hlinkClick r:id="rId5" tooltip="Audio signal processing"/>
              </a:rPr>
              <a:t>sound</a:t>
            </a:r>
            <a:r>
              <a:rPr lang="zh-TW" altLang="zh-TW" sz="2800" dirty="0">
                <a:solidFill>
                  <a:srgbClr val="222222"/>
                </a:solidFill>
                <a:latin typeface="Arial" panose="020B0604020202020204" pitchFamily="34" charset="0"/>
                <a:cs typeface="Arial" panose="020B0604020202020204" pitchFamily="34" charset="0"/>
              </a:rPr>
              <a:t>, </a:t>
            </a:r>
            <a:r>
              <a:rPr lang="zh-TW" altLang="zh-TW" sz="2800" dirty="0">
                <a:solidFill>
                  <a:srgbClr val="0B0080"/>
                </a:solidFill>
                <a:latin typeface="Arial" panose="020B0604020202020204" pitchFamily="34" charset="0"/>
                <a:cs typeface="Arial" panose="020B0604020202020204" pitchFamily="34" charset="0"/>
                <a:hlinkClick r:id="rId6" tooltip="Image processing"/>
              </a:rPr>
              <a:t>images</a:t>
            </a:r>
            <a:r>
              <a:rPr lang="zh-TW" altLang="zh-TW" sz="2800" dirty="0">
                <a:solidFill>
                  <a:srgbClr val="222222"/>
                </a:solidFill>
                <a:latin typeface="Arial" panose="020B0604020202020204" pitchFamily="34" charset="0"/>
                <a:cs typeface="Arial" panose="020B0604020202020204" pitchFamily="34" charset="0"/>
              </a:rPr>
              <a:t> and biological measurements.</a:t>
            </a:r>
            <a:endParaRPr lang="en-US" altLang="zh-TW" sz="2800" dirty="0">
              <a:solidFill>
                <a:srgbClr val="222222"/>
              </a:solidFill>
              <a:latin typeface="Arial" panose="020B0604020202020204" pitchFamily="34" charset="0"/>
              <a:cs typeface="Arial" panose="020B0604020202020204" pitchFamily="34" charset="0"/>
            </a:endParaRPr>
          </a:p>
          <a:p>
            <a:pPr marL="0" lvl="0" indent="0" eaLnBrk="0" fontAlgn="base" hangingPunct="0">
              <a:lnSpc>
                <a:spcPct val="100000"/>
              </a:lnSpc>
              <a:spcBef>
                <a:spcPct val="0"/>
              </a:spcBef>
              <a:spcAft>
                <a:spcPct val="0"/>
              </a:spcAft>
              <a:buNone/>
            </a:pPr>
            <a:endParaRPr lang="en-US" altLang="zh-TW" sz="2800" dirty="0">
              <a:solidFill>
                <a:srgbClr val="222222"/>
              </a:solidFill>
              <a:latin typeface="Arial" panose="020B0604020202020204" pitchFamily="34" charset="0"/>
              <a:cs typeface="Arial" panose="020B0604020202020204" pitchFamily="34" charset="0"/>
            </a:endParaRPr>
          </a:p>
          <a:p>
            <a:pPr marL="0" lvl="0" indent="0" eaLnBrk="0" fontAlgn="base" hangingPunct="0">
              <a:lnSpc>
                <a:spcPct val="100000"/>
              </a:lnSpc>
              <a:spcBef>
                <a:spcPct val="0"/>
              </a:spcBef>
              <a:spcAft>
                <a:spcPct val="0"/>
              </a:spcAft>
              <a:buNone/>
            </a:pPr>
            <a:r>
              <a:rPr lang="zh-TW" altLang="zh-TW" sz="2800" dirty="0">
                <a:solidFill>
                  <a:srgbClr val="222222"/>
                </a:solidFill>
                <a:latin typeface="Arial" panose="020B0604020202020204" pitchFamily="34" charset="0"/>
                <a:cs typeface="Arial" panose="020B0604020202020204" pitchFamily="34" charset="0"/>
              </a:rPr>
              <a:t>Signal processing techniques can be used to improve transmission, storage efficiency and subjective quality and to also emphasize or detect components of interest in a measured signal.</a:t>
            </a:r>
            <a:endParaRPr kumimoji="0" lang="zh-TW" altLang="zh-TW" sz="2800" b="0" i="0" u="none" strike="noStrike" cap="none" normalizeH="0" baseline="0" dirty="0">
              <a:ln>
                <a:noFill/>
              </a:ln>
              <a:solidFill>
                <a:schemeClr val="tx1"/>
              </a:solidFill>
              <a:effectLst/>
              <a:latin typeface="Arial" panose="020B0604020202020204" pitchFamily="34" charset="0"/>
            </a:endParaRPr>
          </a:p>
          <a:p>
            <a:endParaRPr kumimoji="1" lang="zh-TW" altLang="en-US" sz="2800" dirty="0"/>
          </a:p>
        </p:txBody>
      </p:sp>
      <p:sp>
        <p:nvSpPr>
          <p:cNvPr id="6" name="投影片編號版面配置區 5">
            <a:extLst>
              <a:ext uri="{FF2B5EF4-FFF2-40B4-BE49-F238E27FC236}">
                <a16:creationId xmlns="" xmlns:a16="http://schemas.microsoft.com/office/drawing/2014/main" id="{885374FC-E141-FC46-8550-FBEBE3F7663E}"/>
              </a:ext>
            </a:extLst>
          </p:cNvPr>
          <p:cNvSpPr>
            <a:spLocks noGrp="1"/>
          </p:cNvSpPr>
          <p:nvPr>
            <p:ph type="sldNum" sz="quarter" idx="12"/>
          </p:nvPr>
        </p:nvSpPr>
        <p:spPr/>
        <p:txBody>
          <a:bodyPr/>
          <a:lstStyle/>
          <a:p>
            <a:fld id="{2E9C8995-155E-4143-9C83-CE73EE704CF0}" type="slidenum">
              <a:rPr kumimoji="1" lang="zh-TW" altLang="en-US" smtClean="0"/>
              <a:t>32</a:t>
            </a:fld>
            <a:endParaRPr kumimoji="1" lang="zh-TW" altLang="en-US"/>
          </a:p>
        </p:txBody>
      </p:sp>
      <p:cxnSp>
        <p:nvCxnSpPr>
          <p:cNvPr id="5" name="肘形接點 4">
            <a:extLst>
              <a:ext uri="{FF2B5EF4-FFF2-40B4-BE49-F238E27FC236}">
                <a16:creationId xmlns="" xmlns:a16="http://schemas.microsoft.com/office/drawing/2014/main" id="{7D7E5181-3765-9049-A9C4-3DFE8848C81D}"/>
              </a:ext>
            </a:extLst>
          </p:cNvPr>
          <p:cNvCxnSpPr>
            <a:cxnSpLocks/>
          </p:cNvCxnSpPr>
          <p:nvPr/>
        </p:nvCxnSpPr>
        <p:spPr>
          <a:xfrm>
            <a:off x="642945" y="3582575"/>
            <a:ext cx="570016" cy="372651"/>
          </a:xfrm>
          <a:prstGeom prst="bentConnector3">
            <a:avLst>
              <a:gd name="adj1" fmla="val 0"/>
            </a:avLst>
          </a:prstGeom>
          <a:ln w="76200">
            <a:tailEnd type="triangle"/>
          </a:ln>
        </p:spPr>
        <p:style>
          <a:lnRef idx="2">
            <a:schemeClr val="dk1"/>
          </a:lnRef>
          <a:fillRef idx="0">
            <a:schemeClr val="dk1"/>
          </a:fillRef>
          <a:effectRef idx="1">
            <a:schemeClr val="dk1"/>
          </a:effectRef>
          <a:fontRef idx="minor">
            <a:schemeClr val="tx1"/>
          </a:fontRef>
        </p:style>
      </p:cxnSp>
      <p:sp>
        <p:nvSpPr>
          <p:cNvPr id="11" name="框架 10">
            <a:extLst>
              <a:ext uri="{FF2B5EF4-FFF2-40B4-BE49-F238E27FC236}">
                <a16:creationId xmlns="" xmlns:a16="http://schemas.microsoft.com/office/drawing/2014/main" id="{833E3222-D935-FE49-B021-E881DC5E7D28}"/>
              </a:ext>
            </a:extLst>
          </p:cNvPr>
          <p:cNvSpPr/>
          <p:nvPr/>
        </p:nvSpPr>
        <p:spPr>
          <a:xfrm>
            <a:off x="240792" y="1139252"/>
            <a:ext cx="5650342" cy="3807502"/>
          </a:xfrm>
          <a:prstGeom prst="frame">
            <a:avLst>
              <a:gd name="adj1" fmla="val 689"/>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TW" altLang="en-US">
              <a:solidFill>
                <a:schemeClr val="tx1"/>
              </a:solidFill>
            </a:endParaRPr>
          </a:p>
        </p:txBody>
      </p:sp>
      <p:pic>
        <p:nvPicPr>
          <p:cNvPr id="9" name="圖片 8">
            <a:extLst>
              <a:ext uri="{FF2B5EF4-FFF2-40B4-BE49-F238E27FC236}">
                <a16:creationId xmlns="" xmlns:a16="http://schemas.microsoft.com/office/drawing/2014/main" id="{FC94B12F-BE91-B04B-98E9-C268A754F2A2}"/>
              </a:ext>
            </a:extLst>
          </p:cNvPr>
          <p:cNvPicPr>
            <a:picLocks noChangeAspect="1"/>
          </p:cNvPicPr>
          <p:nvPr/>
        </p:nvPicPr>
        <p:blipFill>
          <a:blip r:embed="rId7"/>
          <a:stretch>
            <a:fillRect/>
          </a:stretch>
        </p:blipFill>
        <p:spPr>
          <a:xfrm>
            <a:off x="56465" y="220091"/>
            <a:ext cx="11894743" cy="6364243"/>
          </a:xfrm>
          <a:prstGeom prst="rect">
            <a:avLst/>
          </a:prstGeom>
        </p:spPr>
      </p:pic>
    </p:spTree>
    <p:extLst>
      <p:ext uri="{BB962C8B-B14F-4D97-AF65-F5344CB8AC3E}">
        <p14:creationId xmlns:p14="http://schemas.microsoft.com/office/powerpoint/2010/main" val="1191689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randombar(horizontal)">
                                      <p:cBhvr>
                                        <p:cTn id="7" dur="75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圖片 10">
            <a:extLst>
              <a:ext uri="{FF2B5EF4-FFF2-40B4-BE49-F238E27FC236}">
                <a16:creationId xmlns="" xmlns:a16="http://schemas.microsoft.com/office/drawing/2014/main" id="{A083CC9E-2065-784F-845A-03A1B297AE30}"/>
              </a:ext>
            </a:extLst>
          </p:cNvPr>
          <p:cNvPicPr>
            <a:picLocks noChangeAspect="1"/>
          </p:cNvPicPr>
          <p:nvPr/>
        </p:nvPicPr>
        <p:blipFill>
          <a:blip r:embed="rId2">
            <a:alphaModFix amt="39000"/>
            <a:extLst>
              <a:ext uri="{BEBA8EAE-BF5A-486C-A8C5-ECC9F3942E4B}">
                <a14:imgProps xmlns:a14="http://schemas.microsoft.com/office/drawing/2010/main">
                  <a14:imgLayer r:embed="rId3">
                    <a14:imgEffect>
                      <a14:colorTemperature colorTemp="3001"/>
                    </a14:imgEffect>
                    <a14:imgEffect>
                      <a14:saturation sat="17000"/>
                    </a14:imgEffect>
                  </a14:imgLayer>
                </a14:imgProps>
              </a:ext>
            </a:extLst>
          </a:blip>
          <a:stretch>
            <a:fillRect/>
          </a:stretch>
        </p:blipFill>
        <p:spPr>
          <a:xfrm>
            <a:off x="0" y="1798820"/>
            <a:ext cx="12192000" cy="4473963"/>
          </a:xfrm>
          <a:prstGeom prst="rect">
            <a:avLst/>
          </a:prstGeom>
        </p:spPr>
      </p:pic>
      <p:sp>
        <p:nvSpPr>
          <p:cNvPr id="2" name="標題 1">
            <a:extLst>
              <a:ext uri="{FF2B5EF4-FFF2-40B4-BE49-F238E27FC236}">
                <a16:creationId xmlns="" xmlns:a16="http://schemas.microsoft.com/office/drawing/2014/main" id="{81D6C6C9-5007-6243-B488-6A22FD095C2E}"/>
              </a:ext>
            </a:extLst>
          </p:cNvPr>
          <p:cNvSpPr>
            <a:spLocks noGrp="1"/>
          </p:cNvSpPr>
          <p:nvPr>
            <p:ph type="title"/>
          </p:nvPr>
        </p:nvSpPr>
        <p:spPr>
          <a:xfrm>
            <a:off x="838200" y="401504"/>
            <a:ext cx="10058400" cy="1609344"/>
          </a:xfrm>
        </p:spPr>
        <p:txBody>
          <a:bodyPr>
            <a:normAutofit/>
          </a:bodyPr>
          <a:lstStyle/>
          <a:p>
            <a:pPr algn="ctr"/>
            <a:r>
              <a:rPr kumimoji="1" lang="en" altLang="zh-TW" dirty="0"/>
              <a:t>2.4 </a:t>
            </a:r>
            <a:r>
              <a:rPr kumimoji="1" lang="en" altLang="zh-TW" dirty="0">
                <a:solidFill>
                  <a:srgbClr val="FF0000"/>
                </a:solidFill>
              </a:rPr>
              <a:t>Pattern recognition</a:t>
            </a:r>
            <a:endParaRPr kumimoji="1" lang="zh-TW" altLang="en-US" dirty="0">
              <a:solidFill>
                <a:srgbClr val="FF0000"/>
              </a:solidFill>
            </a:endParaRPr>
          </a:p>
        </p:txBody>
      </p:sp>
      <p:sp>
        <p:nvSpPr>
          <p:cNvPr id="3" name="內容版面配置區 2">
            <a:extLst>
              <a:ext uri="{FF2B5EF4-FFF2-40B4-BE49-F238E27FC236}">
                <a16:creationId xmlns="" xmlns:a16="http://schemas.microsoft.com/office/drawing/2014/main" id="{CEC606BD-1E52-7942-9A86-7005AE63365C}"/>
              </a:ext>
            </a:extLst>
          </p:cNvPr>
          <p:cNvSpPr>
            <a:spLocks noGrp="1"/>
          </p:cNvSpPr>
          <p:nvPr>
            <p:ph idx="1"/>
          </p:nvPr>
        </p:nvSpPr>
        <p:spPr>
          <a:xfrm>
            <a:off x="1003092" y="2010848"/>
            <a:ext cx="10515600" cy="5311036"/>
          </a:xfrm>
        </p:spPr>
        <p:txBody>
          <a:bodyPr>
            <a:normAutofit/>
          </a:bodyPr>
          <a:lstStyle/>
          <a:p>
            <a:r>
              <a:rPr lang="en" altLang="zh-TW" sz="2400" b="1" dirty="0"/>
              <a:t>Pattern recognition</a:t>
            </a:r>
            <a:r>
              <a:rPr lang="en" altLang="zh-TW" sz="2400" dirty="0"/>
              <a:t> is the automated recognition of patterns and regularities in </a:t>
            </a:r>
            <a:r>
              <a:rPr lang="en" altLang="zh-TW" sz="2400" dirty="0">
                <a:hlinkClick r:id="rId4" tooltip="Data"/>
              </a:rPr>
              <a:t>data</a:t>
            </a:r>
            <a:r>
              <a:rPr lang="en" altLang="zh-TW" sz="2400" dirty="0"/>
              <a:t>.</a:t>
            </a:r>
          </a:p>
          <a:p>
            <a:r>
              <a:rPr lang="en" altLang="zh-TW" sz="2400" dirty="0"/>
              <a:t>Pattern recognition is closely related to </a:t>
            </a:r>
            <a:r>
              <a:rPr lang="en" altLang="zh-TW" sz="2400" dirty="0">
                <a:hlinkClick r:id="rId5" tooltip="Artificial intelligence"/>
              </a:rPr>
              <a:t>artificial intelligence</a:t>
            </a:r>
            <a:r>
              <a:rPr lang="en" altLang="zh-TW" sz="2400" dirty="0"/>
              <a:t> and </a:t>
            </a:r>
            <a:r>
              <a:rPr lang="en" altLang="zh-TW" sz="2400" dirty="0">
                <a:hlinkClick r:id="rId6" tooltip="Machine learning"/>
              </a:rPr>
              <a:t>machine learning</a:t>
            </a:r>
            <a:r>
              <a:rPr lang="en" altLang="zh-TW" sz="2400" dirty="0"/>
              <a:t>,</a:t>
            </a:r>
            <a:r>
              <a:rPr lang="en" altLang="zh-TW" sz="2400" baseline="30000" dirty="0"/>
              <a:t> </a:t>
            </a:r>
            <a:r>
              <a:rPr lang="en" altLang="zh-TW" sz="2400" dirty="0"/>
              <a:t>together with applications such as </a:t>
            </a:r>
            <a:r>
              <a:rPr lang="en" altLang="zh-TW" sz="2400" dirty="0">
                <a:hlinkClick r:id="rId7" tooltip="Data mining"/>
              </a:rPr>
              <a:t>data mining</a:t>
            </a:r>
            <a:r>
              <a:rPr lang="en" altLang="zh-TW" sz="2400" dirty="0"/>
              <a:t> and </a:t>
            </a:r>
            <a:r>
              <a:rPr lang="en" altLang="zh-TW" sz="2400" u="sng" dirty="0">
                <a:hlinkClick r:id="rId8"/>
              </a:rPr>
              <a:t>knowledge discovery in databases</a:t>
            </a:r>
            <a:r>
              <a:rPr lang="en" altLang="zh-TW" sz="2400" dirty="0"/>
              <a:t> (KDD), and is often used interchangeably with these terms. </a:t>
            </a:r>
          </a:p>
          <a:p>
            <a:r>
              <a:rPr lang="en" altLang="zh-TW" sz="2400" dirty="0"/>
              <a:t>However, these are distinguished: machine learning is one approach to pattern recognition, while other approaches include hand-crafted (not learned) rules or </a:t>
            </a:r>
            <a:r>
              <a:rPr lang="en" altLang="zh-TW" sz="2400" dirty="0">
                <a:hlinkClick r:id="rId9" tooltip="Heuristic"/>
              </a:rPr>
              <a:t>heuristics</a:t>
            </a:r>
            <a:r>
              <a:rPr lang="en" altLang="zh-TW" sz="2400" dirty="0"/>
              <a:t>; and pattern recognition is one approach to artificial intelligence, while other approaches include </a:t>
            </a:r>
            <a:r>
              <a:rPr lang="en" altLang="zh-TW" sz="2400" dirty="0">
                <a:hlinkClick r:id="rId10" tooltip="Symbolic artificial intelligence"/>
              </a:rPr>
              <a:t>symbolic artificial intelligence</a:t>
            </a:r>
            <a:r>
              <a:rPr lang="en" altLang="zh-TW" sz="2400" dirty="0"/>
              <a:t>.</a:t>
            </a:r>
            <a:endParaRPr kumimoji="1" lang="zh-TW" altLang="en-US" sz="2400" dirty="0"/>
          </a:p>
        </p:txBody>
      </p:sp>
      <p:sp>
        <p:nvSpPr>
          <p:cNvPr id="5" name="投影片編號版面配置區 4">
            <a:extLst>
              <a:ext uri="{FF2B5EF4-FFF2-40B4-BE49-F238E27FC236}">
                <a16:creationId xmlns="" xmlns:a16="http://schemas.microsoft.com/office/drawing/2014/main" id="{BF30DA78-16E3-954B-874B-8180099F2ABE}"/>
              </a:ext>
            </a:extLst>
          </p:cNvPr>
          <p:cNvSpPr>
            <a:spLocks noGrp="1"/>
          </p:cNvSpPr>
          <p:nvPr>
            <p:ph type="sldNum" sz="quarter" idx="12"/>
          </p:nvPr>
        </p:nvSpPr>
        <p:spPr/>
        <p:txBody>
          <a:bodyPr/>
          <a:lstStyle/>
          <a:p>
            <a:fld id="{2E9C8995-155E-4143-9C83-CE73EE704CF0}" type="slidenum">
              <a:rPr kumimoji="1" lang="zh-TW" altLang="en-US" smtClean="0"/>
              <a:t>33</a:t>
            </a:fld>
            <a:endParaRPr kumimoji="1" lang="zh-TW" altLang="en-US"/>
          </a:p>
        </p:txBody>
      </p:sp>
      <p:sp>
        <p:nvSpPr>
          <p:cNvPr id="6" name="左右括弧 5">
            <a:extLst>
              <a:ext uri="{FF2B5EF4-FFF2-40B4-BE49-F238E27FC236}">
                <a16:creationId xmlns="" xmlns:a16="http://schemas.microsoft.com/office/drawing/2014/main" id="{49F9481B-D90A-7341-B434-8B9BF049B9E4}"/>
              </a:ext>
            </a:extLst>
          </p:cNvPr>
          <p:cNvSpPr/>
          <p:nvPr/>
        </p:nvSpPr>
        <p:spPr>
          <a:xfrm>
            <a:off x="2668248" y="659035"/>
            <a:ext cx="6430781" cy="989883"/>
          </a:xfrm>
          <a:prstGeom prst="bracketPair">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TW" altLang="en-US"/>
          </a:p>
        </p:txBody>
      </p:sp>
      <p:cxnSp>
        <p:nvCxnSpPr>
          <p:cNvPr id="8" name="直線接點 7">
            <a:extLst>
              <a:ext uri="{FF2B5EF4-FFF2-40B4-BE49-F238E27FC236}">
                <a16:creationId xmlns="" xmlns:a16="http://schemas.microsoft.com/office/drawing/2014/main" id="{BCB74732-F01F-E34D-99B5-3BA4C2147911}"/>
              </a:ext>
            </a:extLst>
          </p:cNvPr>
          <p:cNvCxnSpPr/>
          <p:nvPr/>
        </p:nvCxnSpPr>
        <p:spPr>
          <a:xfrm>
            <a:off x="2818151" y="659035"/>
            <a:ext cx="613097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直線接點 8">
            <a:extLst>
              <a:ext uri="{FF2B5EF4-FFF2-40B4-BE49-F238E27FC236}">
                <a16:creationId xmlns="" xmlns:a16="http://schemas.microsoft.com/office/drawing/2014/main" id="{A12A602B-B64D-274E-BE9A-07725A41CBC5}"/>
              </a:ext>
            </a:extLst>
          </p:cNvPr>
          <p:cNvCxnSpPr/>
          <p:nvPr/>
        </p:nvCxnSpPr>
        <p:spPr>
          <a:xfrm>
            <a:off x="2818151" y="1648918"/>
            <a:ext cx="613097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1706866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FD998570-CA6F-5D42-95DB-512A85BE71FA}"/>
              </a:ext>
            </a:extLst>
          </p:cNvPr>
          <p:cNvSpPr>
            <a:spLocks noGrp="1"/>
          </p:cNvSpPr>
          <p:nvPr>
            <p:ph type="title"/>
          </p:nvPr>
        </p:nvSpPr>
        <p:spPr>
          <a:xfrm>
            <a:off x="416493" y="397513"/>
            <a:ext cx="10058400" cy="1609344"/>
          </a:xfrm>
        </p:spPr>
        <p:txBody>
          <a:bodyPr>
            <a:normAutofit/>
          </a:bodyPr>
          <a:lstStyle/>
          <a:p>
            <a:r>
              <a:rPr kumimoji="1" lang="en" altLang="zh-TW" dirty="0"/>
              <a:t>2.5 </a:t>
            </a:r>
            <a:r>
              <a:rPr kumimoji="1" lang="en" altLang="zh-TW" dirty="0">
                <a:solidFill>
                  <a:srgbClr val="FF0000"/>
                </a:solidFill>
              </a:rPr>
              <a:t>Projection</a:t>
            </a:r>
            <a:endParaRPr kumimoji="1" lang="zh-TW" altLang="en-US" dirty="0">
              <a:solidFill>
                <a:srgbClr val="FF0000"/>
              </a:solidFill>
            </a:endParaRPr>
          </a:p>
        </p:txBody>
      </p:sp>
      <p:sp>
        <p:nvSpPr>
          <p:cNvPr id="3" name="內容版面配置區 2">
            <a:extLst>
              <a:ext uri="{FF2B5EF4-FFF2-40B4-BE49-F238E27FC236}">
                <a16:creationId xmlns="" xmlns:a16="http://schemas.microsoft.com/office/drawing/2014/main" id="{478BFD2F-DB3E-3F42-BE97-213C8BCAD5A5}"/>
              </a:ext>
            </a:extLst>
          </p:cNvPr>
          <p:cNvSpPr>
            <a:spLocks noGrp="1"/>
          </p:cNvSpPr>
          <p:nvPr>
            <p:ph idx="1"/>
          </p:nvPr>
        </p:nvSpPr>
        <p:spPr>
          <a:xfrm>
            <a:off x="416493" y="2006857"/>
            <a:ext cx="6314162" cy="4686366"/>
          </a:xfrm>
        </p:spPr>
        <p:txBody>
          <a:bodyPr>
            <a:normAutofit/>
          </a:bodyPr>
          <a:lstStyle/>
          <a:p>
            <a:r>
              <a:rPr lang="en" altLang="zh-TW" sz="2600" b="1" dirty="0"/>
              <a:t>3D projection</a:t>
            </a:r>
            <a:r>
              <a:rPr lang="en" altLang="zh-TW" sz="2600" dirty="0"/>
              <a:t> is any method of mapping three-dimensional points to a two-dimensional plane.</a:t>
            </a:r>
          </a:p>
          <a:p>
            <a:r>
              <a:rPr lang="en" altLang="zh-TW" sz="2600" dirty="0"/>
              <a:t> As most current methods for displaying graphical data are based on </a:t>
            </a:r>
            <a:r>
              <a:rPr lang="en" altLang="zh-TW" sz="2600" dirty="0">
                <a:hlinkClick r:id="rId2" tooltip="Planar (computer graphics)"/>
              </a:rPr>
              <a:t>planar</a:t>
            </a:r>
            <a:r>
              <a:rPr lang="en" altLang="zh-TW" sz="2600" dirty="0"/>
              <a:t> (pixel information from several </a:t>
            </a:r>
            <a:r>
              <a:rPr lang="en" altLang="zh-TW" sz="2600" dirty="0">
                <a:hlinkClick r:id="rId3" tooltip="Bitplanes"/>
              </a:rPr>
              <a:t>bitplanes</a:t>
            </a:r>
            <a:r>
              <a:rPr lang="en" altLang="zh-TW" sz="2600" dirty="0"/>
              <a:t>) two-dimensional media, the use of this type of projection is widespread, especially in computer graphics, engineering and </a:t>
            </a:r>
            <a:r>
              <a:rPr lang="en" altLang="zh-TW" sz="2600" dirty="0">
                <a:hlinkClick r:id="rId4" tooltip="Technical drawing"/>
              </a:rPr>
              <a:t>drafting</a:t>
            </a:r>
            <a:r>
              <a:rPr lang="en" altLang="zh-TW" sz="2600" dirty="0"/>
              <a:t>.</a:t>
            </a:r>
            <a:endParaRPr kumimoji="1" lang="zh-TW" altLang="en-US" sz="2600" dirty="0"/>
          </a:p>
        </p:txBody>
      </p:sp>
      <p:sp>
        <p:nvSpPr>
          <p:cNvPr id="6" name="投影片編號版面配置區 5">
            <a:extLst>
              <a:ext uri="{FF2B5EF4-FFF2-40B4-BE49-F238E27FC236}">
                <a16:creationId xmlns="" xmlns:a16="http://schemas.microsoft.com/office/drawing/2014/main" id="{C4610ED1-2DF7-6047-87E6-9829A7085472}"/>
              </a:ext>
            </a:extLst>
          </p:cNvPr>
          <p:cNvSpPr>
            <a:spLocks noGrp="1"/>
          </p:cNvSpPr>
          <p:nvPr>
            <p:ph type="sldNum" sz="quarter" idx="12"/>
          </p:nvPr>
        </p:nvSpPr>
        <p:spPr/>
        <p:txBody>
          <a:bodyPr/>
          <a:lstStyle/>
          <a:p>
            <a:fld id="{2E9C8995-155E-4143-9C83-CE73EE704CF0}" type="slidenum">
              <a:rPr kumimoji="1" lang="zh-TW" altLang="en-US" smtClean="0"/>
              <a:t>34</a:t>
            </a:fld>
            <a:endParaRPr kumimoji="1" lang="zh-TW" altLang="en-US"/>
          </a:p>
        </p:txBody>
      </p:sp>
      <p:pic>
        <p:nvPicPr>
          <p:cNvPr id="5" name="圖片 4">
            <a:extLst>
              <a:ext uri="{FF2B5EF4-FFF2-40B4-BE49-F238E27FC236}">
                <a16:creationId xmlns="" xmlns:a16="http://schemas.microsoft.com/office/drawing/2014/main" id="{8FAF36A1-0131-CA44-A7BA-E3BDB4558871}"/>
              </a:ext>
            </a:extLst>
          </p:cNvPr>
          <p:cNvPicPr>
            <a:picLocks noChangeAspect="1"/>
          </p:cNvPicPr>
          <p:nvPr/>
        </p:nvPicPr>
        <p:blipFill>
          <a:blip r:embed="rId5"/>
          <a:stretch>
            <a:fillRect/>
          </a:stretch>
        </p:blipFill>
        <p:spPr>
          <a:xfrm>
            <a:off x="7078959" y="619420"/>
            <a:ext cx="4516666" cy="5619159"/>
          </a:xfrm>
          <a:prstGeom prst="rect">
            <a:avLst/>
          </a:prstGeom>
        </p:spPr>
      </p:pic>
      <p:cxnSp>
        <p:nvCxnSpPr>
          <p:cNvPr id="8" name="直線接點 7">
            <a:extLst>
              <a:ext uri="{FF2B5EF4-FFF2-40B4-BE49-F238E27FC236}">
                <a16:creationId xmlns="" xmlns:a16="http://schemas.microsoft.com/office/drawing/2014/main" id="{EB4BCCE7-2486-0E44-A59A-5B397A22FC98}"/>
              </a:ext>
            </a:extLst>
          </p:cNvPr>
          <p:cNvCxnSpPr>
            <a:cxnSpLocks/>
          </p:cNvCxnSpPr>
          <p:nvPr/>
        </p:nvCxnSpPr>
        <p:spPr>
          <a:xfrm>
            <a:off x="636349" y="1753849"/>
            <a:ext cx="567950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7444802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五邊形 5">
            <a:extLst>
              <a:ext uri="{FF2B5EF4-FFF2-40B4-BE49-F238E27FC236}">
                <a16:creationId xmlns="" xmlns:a16="http://schemas.microsoft.com/office/drawing/2014/main" id="{14BA9F4A-3BB3-494C-953B-99E6E20EA1BF}"/>
              </a:ext>
            </a:extLst>
          </p:cNvPr>
          <p:cNvSpPr/>
          <p:nvPr/>
        </p:nvSpPr>
        <p:spPr>
          <a:xfrm>
            <a:off x="838200" y="464695"/>
            <a:ext cx="4753131" cy="2964305"/>
          </a:xfrm>
          <a:prstGeom prst="homePlate">
            <a:avLst/>
          </a:prstGeom>
          <a:blipFill dpi="0" rotWithShape="1">
            <a:blip r:embed="rId2">
              <a:alphaModFix amt="52000"/>
              <a:duotone>
                <a:schemeClr val="accent4">
                  <a:tint val="70000"/>
                  <a:shade val="63000"/>
                </a:schemeClr>
                <a:schemeClr val="accent4">
                  <a:tint val="10000"/>
                  <a:satMod val="150000"/>
                </a:schemeClr>
              </a:duotone>
            </a:blip>
            <a:srcRect/>
            <a:tile tx="0" ty="0" sx="60000" sy="59000" flip="none" algn="tl"/>
          </a:blipFill>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zh-TW" altLang="en-US"/>
          </a:p>
        </p:txBody>
      </p:sp>
      <p:sp>
        <p:nvSpPr>
          <p:cNvPr id="2" name="標題 1">
            <a:extLst>
              <a:ext uri="{FF2B5EF4-FFF2-40B4-BE49-F238E27FC236}">
                <a16:creationId xmlns="" xmlns:a16="http://schemas.microsoft.com/office/drawing/2014/main" id="{4F4F1CBD-39CB-C242-94F4-11B213BEFF64}"/>
              </a:ext>
            </a:extLst>
          </p:cNvPr>
          <p:cNvSpPr>
            <a:spLocks noGrp="1"/>
          </p:cNvSpPr>
          <p:nvPr>
            <p:ph type="title"/>
          </p:nvPr>
        </p:nvSpPr>
        <p:spPr>
          <a:xfrm>
            <a:off x="838200" y="151369"/>
            <a:ext cx="10058400" cy="3446269"/>
          </a:xfrm>
        </p:spPr>
        <p:txBody>
          <a:bodyPr>
            <a:normAutofit/>
          </a:bodyPr>
          <a:lstStyle/>
          <a:p>
            <a:r>
              <a:rPr kumimoji="1" lang="en" altLang="zh-TW" dirty="0"/>
              <a:t>2.6 </a:t>
            </a:r>
            <a:br>
              <a:rPr kumimoji="1" lang="en" altLang="zh-TW" dirty="0"/>
            </a:br>
            <a:r>
              <a:rPr kumimoji="1" lang="en" altLang="zh-TW" dirty="0">
                <a:solidFill>
                  <a:srgbClr val="FF0000"/>
                </a:solidFill>
              </a:rPr>
              <a:t>Anisotropic </a:t>
            </a:r>
            <a:br>
              <a:rPr kumimoji="1" lang="en" altLang="zh-TW" dirty="0">
                <a:solidFill>
                  <a:srgbClr val="FF0000"/>
                </a:solidFill>
              </a:rPr>
            </a:br>
            <a:r>
              <a:rPr kumimoji="1" lang="en" altLang="zh-TW" dirty="0">
                <a:solidFill>
                  <a:srgbClr val="FF0000"/>
                </a:solidFill>
              </a:rPr>
              <a:t>diffusion</a:t>
            </a:r>
            <a:endParaRPr kumimoji="1" lang="zh-TW" altLang="en-US" dirty="0">
              <a:solidFill>
                <a:srgbClr val="FF0000"/>
              </a:solidFill>
            </a:endParaRPr>
          </a:p>
        </p:txBody>
      </p:sp>
      <p:sp>
        <p:nvSpPr>
          <p:cNvPr id="3" name="內容版面配置區 2">
            <a:extLst>
              <a:ext uri="{FF2B5EF4-FFF2-40B4-BE49-F238E27FC236}">
                <a16:creationId xmlns="" xmlns:a16="http://schemas.microsoft.com/office/drawing/2014/main" id="{A2EF0649-9E36-BE49-818B-180D05D03627}"/>
              </a:ext>
            </a:extLst>
          </p:cNvPr>
          <p:cNvSpPr>
            <a:spLocks noGrp="1"/>
          </p:cNvSpPr>
          <p:nvPr>
            <p:ph idx="1"/>
          </p:nvPr>
        </p:nvSpPr>
        <p:spPr>
          <a:xfrm>
            <a:off x="838200" y="3798665"/>
            <a:ext cx="10515600" cy="4948238"/>
          </a:xfrm>
        </p:spPr>
        <p:txBody>
          <a:bodyPr>
            <a:normAutofit/>
          </a:bodyPr>
          <a:lstStyle/>
          <a:p>
            <a:pPr marL="0" indent="0">
              <a:buNone/>
            </a:pPr>
            <a:r>
              <a:rPr lang="en" altLang="zh-TW" sz="2800" dirty="0"/>
              <a:t>In </a:t>
            </a:r>
            <a:r>
              <a:rPr lang="en" altLang="zh-TW" sz="2800" dirty="0">
                <a:hlinkClick r:id="rId3" tooltip="Image processing"/>
              </a:rPr>
              <a:t>image processing</a:t>
            </a:r>
            <a:r>
              <a:rPr lang="en" altLang="zh-TW" sz="2800" dirty="0"/>
              <a:t> and </a:t>
            </a:r>
            <a:r>
              <a:rPr lang="en" altLang="zh-TW" sz="2800" dirty="0">
                <a:hlinkClick r:id="rId4" tooltip="Computer vision"/>
              </a:rPr>
              <a:t>computer vision</a:t>
            </a:r>
            <a:r>
              <a:rPr lang="en" altLang="zh-TW" sz="2800" dirty="0"/>
              <a:t>, </a:t>
            </a:r>
            <a:r>
              <a:rPr lang="en" altLang="zh-TW" sz="2800" b="1" dirty="0"/>
              <a:t>anisotropic diffusion</a:t>
            </a:r>
            <a:r>
              <a:rPr lang="en" altLang="zh-TW" sz="2800" dirty="0"/>
              <a:t>, also called </a:t>
            </a:r>
            <a:r>
              <a:rPr lang="en" altLang="zh-TW" sz="2800" b="1" dirty="0" err="1"/>
              <a:t>Perona</a:t>
            </a:r>
            <a:r>
              <a:rPr lang="en" altLang="zh-TW" sz="2800" b="1" dirty="0"/>
              <a:t>–Malik diffusion</a:t>
            </a:r>
            <a:r>
              <a:rPr lang="en" altLang="zh-TW" sz="2800" dirty="0"/>
              <a:t>, is a technique aiming at reducing </a:t>
            </a:r>
            <a:r>
              <a:rPr lang="en" altLang="zh-TW" sz="2800" dirty="0">
                <a:hlinkClick r:id="rId5" tooltip="Image noise"/>
              </a:rPr>
              <a:t>image noise</a:t>
            </a:r>
            <a:r>
              <a:rPr lang="en" altLang="zh-TW" sz="2800" dirty="0"/>
              <a:t> without removing significant parts of the image content, typically edges, lines or other details that are important for the interpretation of the image.</a:t>
            </a:r>
          </a:p>
          <a:p>
            <a:pPr marL="0" indent="0">
              <a:buNone/>
            </a:pPr>
            <a:endParaRPr lang="en" altLang="zh-TW" sz="2800" dirty="0"/>
          </a:p>
        </p:txBody>
      </p:sp>
      <p:sp>
        <p:nvSpPr>
          <p:cNvPr id="5" name="投影片編號版面配置區 4">
            <a:extLst>
              <a:ext uri="{FF2B5EF4-FFF2-40B4-BE49-F238E27FC236}">
                <a16:creationId xmlns="" xmlns:a16="http://schemas.microsoft.com/office/drawing/2014/main" id="{A000941E-FC12-0849-B940-C9E51E0E6028}"/>
              </a:ext>
            </a:extLst>
          </p:cNvPr>
          <p:cNvSpPr>
            <a:spLocks noGrp="1"/>
          </p:cNvSpPr>
          <p:nvPr>
            <p:ph type="sldNum" sz="quarter" idx="12"/>
          </p:nvPr>
        </p:nvSpPr>
        <p:spPr/>
        <p:txBody>
          <a:bodyPr/>
          <a:lstStyle/>
          <a:p>
            <a:fld id="{2E9C8995-155E-4143-9C83-CE73EE704CF0}" type="slidenum">
              <a:rPr kumimoji="1" lang="zh-TW" altLang="en-US" smtClean="0"/>
              <a:t>35</a:t>
            </a:fld>
            <a:endParaRPr kumimoji="1" lang="zh-TW" altLang="en-US"/>
          </a:p>
        </p:txBody>
      </p:sp>
      <p:pic>
        <p:nvPicPr>
          <p:cNvPr id="8" name="圖片 7">
            <a:extLst>
              <a:ext uri="{FF2B5EF4-FFF2-40B4-BE49-F238E27FC236}">
                <a16:creationId xmlns="" xmlns:a16="http://schemas.microsoft.com/office/drawing/2014/main" id="{2B9B7820-E208-D343-9D64-EE91C1FC11B9}"/>
              </a:ext>
            </a:extLst>
          </p:cNvPr>
          <p:cNvPicPr>
            <a:picLocks noChangeAspect="1"/>
          </p:cNvPicPr>
          <p:nvPr/>
        </p:nvPicPr>
        <p:blipFill>
          <a:blip r:embed="rId6"/>
          <a:stretch>
            <a:fillRect/>
          </a:stretch>
        </p:blipFill>
        <p:spPr>
          <a:xfrm>
            <a:off x="5793698" y="714448"/>
            <a:ext cx="5102902" cy="2464798"/>
          </a:xfrm>
          <a:prstGeom prst="rect">
            <a:avLst/>
          </a:prstGeom>
        </p:spPr>
      </p:pic>
    </p:spTree>
    <p:extLst>
      <p:ext uri="{BB962C8B-B14F-4D97-AF65-F5344CB8AC3E}">
        <p14:creationId xmlns:p14="http://schemas.microsoft.com/office/powerpoint/2010/main" val="125066177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橢圓 3">
            <a:extLst>
              <a:ext uri="{FF2B5EF4-FFF2-40B4-BE49-F238E27FC236}">
                <a16:creationId xmlns="" xmlns:a16="http://schemas.microsoft.com/office/drawing/2014/main" id="{B45C9C44-DB75-2940-84EC-9E549C07A18E}"/>
              </a:ext>
            </a:extLst>
          </p:cNvPr>
          <p:cNvSpPr/>
          <p:nvPr/>
        </p:nvSpPr>
        <p:spPr>
          <a:xfrm>
            <a:off x="609600" y="0"/>
            <a:ext cx="3512695" cy="3267856"/>
          </a:xfrm>
          <a:prstGeom prst="ellipse">
            <a:avLst/>
          </a:prstGeom>
          <a:blipFill dpi="0" rotWithShape="1">
            <a:blip r:embed="rId2">
              <a:alphaModFix amt="42000"/>
              <a:duotone>
                <a:schemeClr val="accent4">
                  <a:tint val="70000"/>
                  <a:shade val="63000"/>
                </a:schemeClr>
                <a:schemeClr val="accent4">
                  <a:tint val="10000"/>
                  <a:satMod val="150000"/>
                </a:schemeClr>
              </a:duotone>
            </a:blip>
            <a:srcRect/>
            <a:tile tx="0" ty="0" sx="60000" sy="59000" flip="none" algn="tl"/>
          </a:blipFill>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zh-TW" altLang="en-US"/>
          </a:p>
        </p:txBody>
      </p:sp>
      <p:sp>
        <p:nvSpPr>
          <p:cNvPr id="2" name="標題 1">
            <a:extLst>
              <a:ext uri="{FF2B5EF4-FFF2-40B4-BE49-F238E27FC236}">
                <a16:creationId xmlns="" xmlns:a16="http://schemas.microsoft.com/office/drawing/2014/main" id="{4F4F1CBD-39CB-C242-94F4-11B213BEFF64}"/>
              </a:ext>
            </a:extLst>
          </p:cNvPr>
          <p:cNvSpPr>
            <a:spLocks noGrp="1"/>
          </p:cNvSpPr>
          <p:nvPr>
            <p:ph type="title"/>
          </p:nvPr>
        </p:nvSpPr>
        <p:spPr>
          <a:xfrm>
            <a:off x="1066800" y="795947"/>
            <a:ext cx="10058400" cy="1609344"/>
          </a:xfrm>
        </p:spPr>
        <p:txBody>
          <a:bodyPr>
            <a:normAutofit fontScale="90000"/>
          </a:bodyPr>
          <a:lstStyle/>
          <a:p>
            <a:r>
              <a:rPr kumimoji="1" lang="en" altLang="zh-TW" dirty="0"/>
              <a:t>2.6 </a:t>
            </a:r>
            <a:br>
              <a:rPr kumimoji="1" lang="en" altLang="zh-TW" dirty="0"/>
            </a:br>
            <a:r>
              <a:rPr kumimoji="1" lang="en" altLang="zh-TW" dirty="0"/>
              <a:t>Anisotropic </a:t>
            </a:r>
            <a:br>
              <a:rPr kumimoji="1" lang="en" altLang="zh-TW" dirty="0"/>
            </a:br>
            <a:r>
              <a:rPr kumimoji="1" lang="en" altLang="zh-TW" dirty="0"/>
              <a:t>diffusion</a:t>
            </a:r>
            <a:endParaRPr kumimoji="1" lang="zh-TW" altLang="en-US" dirty="0"/>
          </a:p>
        </p:txBody>
      </p:sp>
      <p:sp>
        <p:nvSpPr>
          <p:cNvPr id="3" name="內容版面配置區 2">
            <a:extLst>
              <a:ext uri="{FF2B5EF4-FFF2-40B4-BE49-F238E27FC236}">
                <a16:creationId xmlns="" xmlns:a16="http://schemas.microsoft.com/office/drawing/2014/main" id="{A2EF0649-9E36-BE49-818B-180D05D03627}"/>
              </a:ext>
            </a:extLst>
          </p:cNvPr>
          <p:cNvSpPr>
            <a:spLocks noGrp="1"/>
          </p:cNvSpPr>
          <p:nvPr>
            <p:ph idx="1"/>
          </p:nvPr>
        </p:nvSpPr>
        <p:spPr>
          <a:xfrm>
            <a:off x="609600" y="2908742"/>
            <a:ext cx="10515600" cy="4948238"/>
          </a:xfrm>
        </p:spPr>
        <p:txBody>
          <a:bodyPr>
            <a:normAutofit/>
          </a:bodyPr>
          <a:lstStyle/>
          <a:p>
            <a:pPr marL="0" indent="0">
              <a:buNone/>
            </a:pPr>
            <a:endParaRPr lang="en" altLang="zh-TW" sz="2800" dirty="0"/>
          </a:p>
          <a:p>
            <a:r>
              <a:rPr lang="en" altLang="zh-TW" sz="2800" dirty="0">
                <a:hlinkClick r:id="rId3" tooltip="Anisotropic"/>
              </a:rPr>
              <a:t>Anisotropic</a:t>
            </a:r>
            <a:r>
              <a:rPr lang="en" altLang="zh-TW" sz="2800" dirty="0"/>
              <a:t> diffusion resembles the process that creates a </a:t>
            </a:r>
            <a:r>
              <a:rPr lang="en" altLang="zh-TW" sz="2800" dirty="0">
                <a:hlinkClick r:id="rId4" tooltip="Scale space"/>
              </a:rPr>
              <a:t>scale space</a:t>
            </a:r>
            <a:r>
              <a:rPr lang="en" altLang="zh-TW" sz="2800" dirty="0"/>
              <a:t>, where an image generates a parameterized family of successively more and more blurred images based on a </a:t>
            </a:r>
            <a:r>
              <a:rPr lang="en" altLang="zh-TW" sz="2800" dirty="0">
                <a:hlinkClick r:id="rId5" tooltip="Diffusion process"/>
              </a:rPr>
              <a:t>diffusion process</a:t>
            </a:r>
            <a:r>
              <a:rPr lang="en" altLang="zh-TW" sz="2800" dirty="0"/>
              <a:t>.</a:t>
            </a:r>
          </a:p>
          <a:p>
            <a:r>
              <a:rPr lang="en" altLang="zh-TW" sz="2800" dirty="0"/>
              <a:t>Each of the resulting images in this family are given as a </a:t>
            </a:r>
            <a:r>
              <a:rPr lang="en" altLang="zh-TW" sz="2800" dirty="0">
                <a:hlinkClick r:id="rId6" tooltip="Convolution"/>
              </a:rPr>
              <a:t>convolution</a:t>
            </a:r>
            <a:r>
              <a:rPr lang="en" altLang="zh-TW" sz="2800" dirty="0"/>
              <a:t> between the image and a 2D </a:t>
            </a:r>
            <a:r>
              <a:rPr lang="en" altLang="zh-TW" sz="2800" dirty="0">
                <a:hlinkClick r:id="rId7" tooltip="Isotropic"/>
              </a:rPr>
              <a:t>isotropic</a:t>
            </a:r>
            <a:r>
              <a:rPr lang="en" altLang="zh-TW" sz="2800" dirty="0"/>
              <a:t> </a:t>
            </a:r>
            <a:r>
              <a:rPr lang="en" altLang="zh-TW" sz="2800" dirty="0">
                <a:hlinkClick r:id="rId8" tooltip="Gaussian filter"/>
              </a:rPr>
              <a:t>Gaussian filter</a:t>
            </a:r>
            <a:r>
              <a:rPr lang="en" altLang="zh-TW" sz="2800" dirty="0"/>
              <a:t>, where the width of the filter increases with the parameter. </a:t>
            </a:r>
          </a:p>
        </p:txBody>
      </p:sp>
      <p:sp>
        <p:nvSpPr>
          <p:cNvPr id="5" name="投影片編號版面配置區 4">
            <a:extLst>
              <a:ext uri="{FF2B5EF4-FFF2-40B4-BE49-F238E27FC236}">
                <a16:creationId xmlns="" xmlns:a16="http://schemas.microsoft.com/office/drawing/2014/main" id="{A000941E-FC12-0849-B940-C9E51E0E6028}"/>
              </a:ext>
            </a:extLst>
          </p:cNvPr>
          <p:cNvSpPr>
            <a:spLocks noGrp="1"/>
          </p:cNvSpPr>
          <p:nvPr>
            <p:ph type="sldNum" sz="quarter" idx="12"/>
          </p:nvPr>
        </p:nvSpPr>
        <p:spPr/>
        <p:txBody>
          <a:bodyPr/>
          <a:lstStyle/>
          <a:p>
            <a:fld id="{2E9C8995-155E-4143-9C83-CE73EE704CF0}" type="slidenum">
              <a:rPr kumimoji="1" lang="zh-TW" altLang="en-US" smtClean="0"/>
              <a:t>36</a:t>
            </a:fld>
            <a:endParaRPr kumimoji="1" lang="zh-TW" altLang="en-US"/>
          </a:p>
        </p:txBody>
      </p:sp>
      <p:pic>
        <p:nvPicPr>
          <p:cNvPr id="6" name="圖片 5">
            <a:extLst>
              <a:ext uri="{FF2B5EF4-FFF2-40B4-BE49-F238E27FC236}">
                <a16:creationId xmlns="" xmlns:a16="http://schemas.microsoft.com/office/drawing/2014/main" id="{2D1AF4F7-8F78-4949-B65C-D08F76FC1F13}"/>
              </a:ext>
            </a:extLst>
          </p:cNvPr>
          <p:cNvPicPr>
            <a:picLocks noChangeAspect="1"/>
          </p:cNvPicPr>
          <p:nvPr/>
        </p:nvPicPr>
        <p:blipFill>
          <a:blip r:embed="rId9"/>
          <a:stretch>
            <a:fillRect/>
          </a:stretch>
        </p:blipFill>
        <p:spPr>
          <a:xfrm>
            <a:off x="5411449" y="529815"/>
            <a:ext cx="5485151" cy="2649431"/>
          </a:xfrm>
          <a:prstGeom prst="rect">
            <a:avLst/>
          </a:prstGeom>
        </p:spPr>
      </p:pic>
    </p:spTree>
    <p:extLst>
      <p:ext uri="{BB962C8B-B14F-4D97-AF65-F5344CB8AC3E}">
        <p14:creationId xmlns:p14="http://schemas.microsoft.com/office/powerpoint/2010/main" val="41512251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橢圓 6">
            <a:extLst>
              <a:ext uri="{FF2B5EF4-FFF2-40B4-BE49-F238E27FC236}">
                <a16:creationId xmlns="" xmlns:a16="http://schemas.microsoft.com/office/drawing/2014/main" id="{91BF8FD1-71AA-164E-8854-82A8E5048EBB}"/>
              </a:ext>
            </a:extLst>
          </p:cNvPr>
          <p:cNvSpPr/>
          <p:nvPr/>
        </p:nvSpPr>
        <p:spPr>
          <a:xfrm>
            <a:off x="240792" y="-815650"/>
            <a:ext cx="3983636" cy="3777521"/>
          </a:xfrm>
          <a:prstGeom prst="ellipse">
            <a:avLst/>
          </a:prstGeom>
          <a:blipFill dpi="0" rotWithShape="1">
            <a:blip r:embed="rId2">
              <a:alphaModFix amt="57000"/>
              <a:duotone>
                <a:schemeClr val="accent4">
                  <a:tint val="70000"/>
                  <a:shade val="63000"/>
                </a:schemeClr>
                <a:schemeClr val="accent4">
                  <a:tint val="10000"/>
                  <a:satMod val="150000"/>
                </a:schemeClr>
              </a:duotone>
            </a:blip>
            <a:srcRect/>
            <a:tile tx="0" ty="0" sx="60000" sy="59000" flip="none" algn="tl"/>
          </a:blipFill>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zh-TW" altLang="en-US"/>
          </a:p>
        </p:txBody>
      </p:sp>
      <p:sp>
        <p:nvSpPr>
          <p:cNvPr id="6" name="標題 1">
            <a:extLst>
              <a:ext uri="{FF2B5EF4-FFF2-40B4-BE49-F238E27FC236}">
                <a16:creationId xmlns="" xmlns:a16="http://schemas.microsoft.com/office/drawing/2014/main" id="{D472C146-61E6-6F45-AAD1-D5FF82DDF560}"/>
              </a:ext>
            </a:extLst>
          </p:cNvPr>
          <p:cNvSpPr>
            <a:spLocks noGrp="1"/>
          </p:cNvSpPr>
          <p:nvPr>
            <p:ph type="title"/>
          </p:nvPr>
        </p:nvSpPr>
        <p:spPr>
          <a:xfrm>
            <a:off x="886918" y="284697"/>
            <a:ext cx="10058400" cy="2443511"/>
          </a:xfrm>
        </p:spPr>
        <p:txBody>
          <a:bodyPr>
            <a:normAutofit/>
          </a:bodyPr>
          <a:lstStyle/>
          <a:p>
            <a:r>
              <a:rPr kumimoji="1" lang="en" altLang="zh-TW" dirty="0"/>
              <a:t>2.6 </a:t>
            </a:r>
            <a:br>
              <a:rPr kumimoji="1" lang="en" altLang="zh-TW" dirty="0"/>
            </a:br>
            <a:r>
              <a:rPr kumimoji="1" lang="en" altLang="zh-TW" dirty="0"/>
              <a:t>Anisotropic </a:t>
            </a:r>
            <a:br>
              <a:rPr kumimoji="1" lang="en" altLang="zh-TW" dirty="0"/>
            </a:br>
            <a:r>
              <a:rPr kumimoji="1" lang="en" altLang="zh-TW" dirty="0"/>
              <a:t>diffusion</a:t>
            </a:r>
            <a:endParaRPr kumimoji="1" lang="zh-TW" altLang="en-US" dirty="0"/>
          </a:p>
        </p:txBody>
      </p:sp>
      <p:sp>
        <p:nvSpPr>
          <p:cNvPr id="3" name="內容版面配置區 2">
            <a:extLst>
              <a:ext uri="{FF2B5EF4-FFF2-40B4-BE49-F238E27FC236}">
                <a16:creationId xmlns="" xmlns:a16="http://schemas.microsoft.com/office/drawing/2014/main" id="{C0C06A56-65A3-DA45-A99B-C958FA2D4B9D}"/>
              </a:ext>
            </a:extLst>
          </p:cNvPr>
          <p:cNvSpPr>
            <a:spLocks noGrp="1"/>
          </p:cNvSpPr>
          <p:nvPr>
            <p:ph idx="1"/>
          </p:nvPr>
        </p:nvSpPr>
        <p:spPr>
          <a:xfrm>
            <a:off x="438462" y="2961871"/>
            <a:ext cx="11315076" cy="4050792"/>
          </a:xfrm>
        </p:spPr>
        <p:txBody>
          <a:bodyPr>
            <a:normAutofit/>
          </a:bodyPr>
          <a:lstStyle/>
          <a:p>
            <a:r>
              <a:rPr lang="en" altLang="zh-TW" sz="2800" dirty="0"/>
              <a:t>This diffusion process is a </a:t>
            </a:r>
            <a:r>
              <a:rPr lang="en" altLang="zh-TW" sz="2800" i="1" dirty="0"/>
              <a:t>linear</a:t>
            </a:r>
            <a:r>
              <a:rPr lang="en" altLang="zh-TW" sz="2800" dirty="0"/>
              <a:t> and </a:t>
            </a:r>
            <a:r>
              <a:rPr lang="en" altLang="zh-TW" sz="2800" i="1" dirty="0"/>
              <a:t>space-invariant</a:t>
            </a:r>
            <a:r>
              <a:rPr lang="en" altLang="zh-TW" sz="2800" dirty="0"/>
              <a:t> transformation of the original image. </a:t>
            </a:r>
          </a:p>
          <a:p>
            <a:r>
              <a:rPr lang="en" altLang="zh-TW" sz="2800" dirty="0"/>
              <a:t>Anisotropic diffusion is a generalization of this diffusion process: </a:t>
            </a:r>
          </a:p>
          <a:p>
            <a:r>
              <a:rPr lang="en" altLang="zh-TW" sz="2800" dirty="0"/>
              <a:t>it produces a family of parameterized images, but each resulting image is a combination between the original image and a filter that depends on the local content of the original image. </a:t>
            </a:r>
          </a:p>
          <a:p>
            <a:r>
              <a:rPr lang="en" altLang="zh-TW" sz="2800" dirty="0"/>
              <a:t>As a consequence, anisotropic diffusion is a </a:t>
            </a:r>
            <a:r>
              <a:rPr lang="en" altLang="zh-TW" sz="2800" i="1" dirty="0"/>
              <a:t>non-linear</a:t>
            </a:r>
            <a:r>
              <a:rPr lang="en" altLang="zh-TW" sz="2800" dirty="0"/>
              <a:t> and </a:t>
            </a:r>
            <a:r>
              <a:rPr lang="en" altLang="zh-TW" sz="2800" i="1" dirty="0"/>
              <a:t>space-variant</a:t>
            </a:r>
            <a:r>
              <a:rPr lang="en" altLang="zh-TW" sz="2800" dirty="0"/>
              <a:t> transformation of the original image.</a:t>
            </a:r>
            <a:endParaRPr kumimoji="1" lang="zh-TW" altLang="en-US" sz="2800" dirty="0"/>
          </a:p>
          <a:p>
            <a:endParaRPr kumimoji="1" lang="zh-TW" altLang="en-US" sz="2800" dirty="0"/>
          </a:p>
        </p:txBody>
      </p:sp>
      <p:sp>
        <p:nvSpPr>
          <p:cNvPr id="5" name="投影片編號版面配置區 4">
            <a:extLst>
              <a:ext uri="{FF2B5EF4-FFF2-40B4-BE49-F238E27FC236}">
                <a16:creationId xmlns="" xmlns:a16="http://schemas.microsoft.com/office/drawing/2014/main" id="{57CF9D06-A214-5541-9CA4-34C4F50029D0}"/>
              </a:ext>
            </a:extLst>
          </p:cNvPr>
          <p:cNvSpPr>
            <a:spLocks noGrp="1"/>
          </p:cNvSpPr>
          <p:nvPr>
            <p:ph type="sldNum" sz="quarter" idx="12"/>
          </p:nvPr>
        </p:nvSpPr>
        <p:spPr/>
        <p:txBody>
          <a:bodyPr/>
          <a:lstStyle/>
          <a:p>
            <a:fld id="{2E9C8995-155E-4143-9C83-CE73EE704CF0}" type="slidenum">
              <a:rPr kumimoji="1" lang="zh-TW" altLang="en-US" smtClean="0"/>
              <a:t>37</a:t>
            </a:fld>
            <a:endParaRPr kumimoji="1" lang="zh-TW" altLang="en-US"/>
          </a:p>
        </p:txBody>
      </p:sp>
      <p:pic>
        <p:nvPicPr>
          <p:cNvPr id="9" name="圖片 8">
            <a:extLst>
              <a:ext uri="{FF2B5EF4-FFF2-40B4-BE49-F238E27FC236}">
                <a16:creationId xmlns="" xmlns:a16="http://schemas.microsoft.com/office/drawing/2014/main" id="{B9BE63D3-6387-1B49-9D62-CB636A3FD9ED}"/>
              </a:ext>
            </a:extLst>
          </p:cNvPr>
          <p:cNvPicPr>
            <a:picLocks noChangeAspect="1"/>
          </p:cNvPicPr>
          <p:nvPr/>
        </p:nvPicPr>
        <p:blipFill>
          <a:blip r:embed="rId3"/>
          <a:stretch>
            <a:fillRect/>
          </a:stretch>
        </p:blipFill>
        <p:spPr>
          <a:xfrm>
            <a:off x="5594962" y="265577"/>
            <a:ext cx="5137995" cy="2481749"/>
          </a:xfrm>
          <a:prstGeom prst="rect">
            <a:avLst/>
          </a:prstGeom>
        </p:spPr>
      </p:pic>
    </p:spTree>
    <p:extLst>
      <p:ext uri="{BB962C8B-B14F-4D97-AF65-F5344CB8AC3E}">
        <p14:creationId xmlns:p14="http://schemas.microsoft.com/office/powerpoint/2010/main" val="427642895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圓角矩形 5">
            <a:extLst>
              <a:ext uri="{FF2B5EF4-FFF2-40B4-BE49-F238E27FC236}">
                <a16:creationId xmlns="" xmlns:a16="http://schemas.microsoft.com/office/drawing/2014/main" id="{A1E7CB5B-1406-EA48-9C33-BBE7848A4C58}"/>
              </a:ext>
            </a:extLst>
          </p:cNvPr>
          <p:cNvSpPr/>
          <p:nvPr/>
        </p:nvSpPr>
        <p:spPr>
          <a:xfrm>
            <a:off x="1873770" y="484632"/>
            <a:ext cx="8484433" cy="1494070"/>
          </a:xfrm>
          <a:prstGeom prst="roundRect">
            <a:avLst/>
          </a:prstGeom>
          <a:blipFill dpi="0" rotWithShape="1">
            <a:blip r:embed="rId2">
              <a:alphaModFix amt="42000"/>
              <a:duotone>
                <a:schemeClr val="accent1">
                  <a:tint val="70000"/>
                  <a:shade val="63000"/>
                </a:schemeClr>
                <a:schemeClr val="accent1">
                  <a:tint val="10000"/>
                  <a:satMod val="150000"/>
                </a:schemeClr>
              </a:duotone>
            </a:blip>
            <a:srcRect/>
            <a:tile tx="0" ty="0" sx="60000" sy="59000" flip="none" algn="tl"/>
          </a:blipFill>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zh-TW" altLang="en-US" dirty="0"/>
          </a:p>
        </p:txBody>
      </p:sp>
      <p:sp>
        <p:nvSpPr>
          <p:cNvPr id="2" name="標題 1">
            <a:extLst>
              <a:ext uri="{FF2B5EF4-FFF2-40B4-BE49-F238E27FC236}">
                <a16:creationId xmlns="" xmlns:a16="http://schemas.microsoft.com/office/drawing/2014/main" id="{77C1C8C3-638A-CE42-B568-1E0D3EA72EEE}"/>
              </a:ext>
            </a:extLst>
          </p:cNvPr>
          <p:cNvSpPr>
            <a:spLocks noGrp="1"/>
          </p:cNvSpPr>
          <p:nvPr>
            <p:ph type="title"/>
          </p:nvPr>
        </p:nvSpPr>
        <p:spPr/>
        <p:txBody>
          <a:bodyPr>
            <a:normAutofit/>
          </a:bodyPr>
          <a:lstStyle/>
          <a:p>
            <a:pPr algn="ctr"/>
            <a:r>
              <a:rPr kumimoji="1" lang="en" altLang="zh-TW" dirty="0"/>
              <a:t>2.7 </a:t>
            </a:r>
            <a:r>
              <a:rPr kumimoji="1" lang="en" altLang="zh-TW" dirty="0">
                <a:solidFill>
                  <a:srgbClr val="FF0000"/>
                </a:solidFill>
              </a:rPr>
              <a:t>Hidden Markov models</a:t>
            </a:r>
            <a:endParaRPr kumimoji="1" lang="zh-TW" altLang="en-US" dirty="0">
              <a:solidFill>
                <a:srgbClr val="FF0000"/>
              </a:solidFill>
            </a:endParaRPr>
          </a:p>
        </p:txBody>
      </p:sp>
      <p:sp>
        <p:nvSpPr>
          <p:cNvPr id="3" name="內容版面配置區 2">
            <a:extLst>
              <a:ext uri="{FF2B5EF4-FFF2-40B4-BE49-F238E27FC236}">
                <a16:creationId xmlns="" xmlns:a16="http://schemas.microsoft.com/office/drawing/2014/main" id="{D7255436-EFA3-654A-B38B-38674DFDE352}"/>
              </a:ext>
            </a:extLst>
          </p:cNvPr>
          <p:cNvSpPr>
            <a:spLocks noGrp="1"/>
          </p:cNvSpPr>
          <p:nvPr>
            <p:ph idx="1"/>
          </p:nvPr>
        </p:nvSpPr>
        <p:spPr>
          <a:xfrm>
            <a:off x="655320" y="2248524"/>
            <a:ext cx="10881360" cy="5257800"/>
          </a:xfrm>
        </p:spPr>
        <p:txBody>
          <a:bodyPr>
            <a:normAutofit/>
          </a:bodyPr>
          <a:lstStyle/>
          <a:p>
            <a:r>
              <a:rPr lang="en" altLang="zh-TW" sz="2800" b="1" dirty="0"/>
              <a:t>Hidden Markov Model</a:t>
            </a:r>
            <a:r>
              <a:rPr lang="en" altLang="zh-TW" sz="2800" dirty="0"/>
              <a:t> (</a:t>
            </a:r>
            <a:r>
              <a:rPr lang="en" altLang="zh-TW" sz="2800" b="1" dirty="0"/>
              <a:t>HMM</a:t>
            </a:r>
            <a:r>
              <a:rPr lang="en" altLang="zh-TW" sz="2800" dirty="0"/>
              <a:t>) is a </a:t>
            </a:r>
            <a:r>
              <a:rPr lang="en" altLang="zh-TW" sz="2800" dirty="0">
                <a:hlinkClick r:id="rId3" tooltip="Statistical model"/>
              </a:rPr>
              <a:t>statistical</a:t>
            </a:r>
            <a:r>
              <a:rPr lang="en" altLang="zh-TW" sz="2800" dirty="0"/>
              <a:t> </a:t>
            </a:r>
            <a:r>
              <a:rPr lang="en" altLang="zh-TW" sz="2800" dirty="0">
                <a:hlinkClick r:id="rId4" tooltip="Markov model"/>
              </a:rPr>
              <a:t>Markov model</a:t>
            </a:r>
            <a:r>
              <a:rPr lang="en" altLang="zh-TW" sz="2800" dirty="0"/>
              <a:t> in which the system being modeled is assumed to be a </a:t>
            </a:r>
            <a:r>
              <a:rPr lang="en" altLang="zh-TW" sz="2800" dirty="0">
                <a:hlinkClick r:id="rId5" tooltip="Markov process"/>
              </a:rPr>
              <a:t>Markov process</a:t>
            </a:r>
            <a:r>
              <a:rPr lang="en" altLang="zh-TW" sz="2800" dirty="0"/>
              <a:t> with unobservable (i.e. </a:t>
            </a:r>
            <a:r>
              <a:rPr lang="en" altLang="zh-TW" sz="2800" i="1" dirty="0"/>
              <a:t>hidden</a:t>
            </a:r>
            <a:r>
              <a:rPr lang="en" altLang="zh-TW" sz="2800" dirty="0"/>
              <a:t>) states.</a:t>
            </a:r>
          </a:p>
          <a:p>
            <a:r>
              <a:rPr lang="en" altLang="zh-TW" sz="2800" dirty="0"/>
              <a:t>The hidden Markov model can be represented as the simplest </a:t>
            </a:r>
            <a:r>
              <a:rPr lang="en" altLang="zh-TW" sz="2800" dirty="0">
                <a:hlinkClick r:id="rId6" tooltip="Dynamic Bayesian network"/>
              </a:rPr>
              <a:t>dynamic Bayesian network</a:t>
            </a:r>
            <a:r>
              <a:rPr lang="en" altLang="zh-TW" sz="2800" dirty="0"/>
              <a:t>. The mathematics behind the HMM were developed by </a:t>
            </a:r>
            <a:r>
              <a:rPr lang="en" altLang="zh-TW" sz="2800" dirty="0">
                <a:hlinkClick r:id="rId7" tooltip="Leonard E. Baum"/>
              </a:rPr>
              <a:t>L. E. Baum</a:t>
            </a:r>
            <a:r>
              <a:rPr lang="en" altLang="zh-TW" sz="2800" dirty="0"/>
              <a:t> and coworkers.</a:t>
            </a:r>
          </a:p>
          <a:p>
            <a:endParaRPr lang="en" altLang="zh-TW" sz="2800" baseline="30000" dirty="0"/>
          </a:p>
          <a:p>
            <a:r>
              <a:rPr lang="en" altLang="zh-TW" sz="2800" dirty="0"/>
              <a:t>HMM is closely related to earlier work on the optimal nonlinear </a:t>
            </a:r>
            <a:r>
              <a:rPr lang="en" altLang="zh-TW" sz="2800" dirty="0">
                <a:hlinkClick r:id="rId8" tooltip="Filtering problem (stochastic processes)"/>
              </a:rPr>
              <a:t>filtering problem</a:t>
            </a:r>
            <a:r>
              <a:rPr lang="en" altLang="zh-TW" sz="2800" dirty="0"/>
              <a:t> by </a:t>
            </a:r>
            <a:r>
              <a:rPr lang="en" altLang="zh-TW" sz="2800" dirty="0">
                <a:hlinkClick r:id="rId9" tooltip="Ruslan L. Stratonovich"/>
              </a:rPr>
              <a:t>Ruslan L. Stratonovich</a:t>
            </a:r>
            <a:r>
              <a:rPr lang="en" altLang="zh-TW" sz="2800" dirty="0"/>
              <a:t>, who was the first to describe the </a:t>
            </a:r>
            <a:r>
              <a:rPr lang="en" altLang="zh-TW" sz="2800" dirty="0">
                <a:hlinkClick r:id="rId10" tooltip="Forward–backward algorithm"/>
              </a:rPr>
              <a:t>forward-backward procedure</a:t>
            </a:r>
            <a:r>
              <a:rPr lang="en" altLang="zh-TW" sz="2800" dirty="0"/>
              <a:t>.</a:t>
            </a:r>
          </a:p>
          <a:p>
            <a:endParaRPr kumimoji="1" lang="zh-TW" altLang="en-US" sz="2400" dirty="0"/>
          </a:p>
        </p:txBody>
      </p:sp>
      <p:sp>
        <p:nvSpPr>
          <p:cNvPr id="5" name="投影片編號版面配置區 4">
            <a:extLst>
              <a:ext uri="{FF2B5EF4-FFF2-40B4-BE49-F238E27FC236}">
                <a16:creationId xmlns="" xmlns:a16="http://schemas.microsoft.com/office/drawing/2014/main" id="{CE91D0C1-8E1A-1945-881F-5BF2993F2164}"/>
              </a:ext>
            </a:extLst>
          </p:cNvPr>
          <p:cNvSpPr>
            <a:spLocks noGrp="1"/>
          </p:cNvSpPr>
          <p:nvPr>
            <p:ph type="sldNum" sz="quarter" idx="12"/>
          </p:nvPr>
        </p:nvSpPr>
        <p:spPr/>
        <p:txBody>
          <a:bodyPr/>
          <a:lstStyle/>
          <a:p>
            <a:fld id="{2E9C8995-155E-4143-9C83-CE73EE704CF0}" type="slidenum">
              <a:rPr kumimoji="1" lang="zh-TW" altLang="en-US" smtClean="0"/>
              <a:t>38</a:t>
            </a:fld>
            <a:endParaRPr kumimoji="1" lang="zh-TW" altLang="en-US"/>
          </a:p>
        </p:txBody>
      </p:sp>
    </p:spTree>
    <p:extLst>
      <p:ext uri="{BB962C8B-B14F-4D97-AF65-F5344CB8AC3E}">
        <p14:creationId xmlns:p14="http://schemas.microsoft.com/office/powerpoint/2010/main" val="27507825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1">
            <a:extLst>
              <a:ext uri="{FF2B5EF4-FFF2-40B4-BE49-F238E27FC236}">
                <a16:creationId xmlns="" xmlns:a16="http://schemas.microsoft.com/office/drawing/2014/main" id="{D2867919-C6C7-B749-9BE9-F988C6825B96}"/>
              </a:ext>
            </a:extLst>
          </p:cNvPr>
          <p:cNvSpPr>
            <a:spLocks noGrp="1"/>
          </p:cNvSpPr>
          <p:nvPr>
            <p:ph type="title"/>
          </p:nvPr>
        </p:nvSpPr>
        <p:spPr>
          <a:xfrm>
            <a:off x="-2164693" y="484632"/>
            <a:ext cx="10058400" cy="1609344"/>
          </a:xfrm>
        </p:spPr>
        <p:txBody>
          <a:bodyPr>
            <a:normAutofit/>
          </a:bodyPr>
          <a:lstStyle/>
          <a:p>
            <a:pPr algn="ctr"/>
            <a:r>
              <a:rPr kumimoji="1" lang="en-US" altLang="zh-TW" dirty="0">
                <a:solidFill>
                  <a:srgbClr val="FF0000"/>
                </a:solidFill>
              </a:rPr>
              <a:t>introduction</a:t>
            </a:r>
            <a:endParaRPr kumimoji="1" lang="zh-TW" altLang="en-US" dirty="0">
              <a:solidFill>
                <a:srgbClr val="FF0000"/>
              </a:solidFill>
            </a:endParaRPr>
          </a:p>
        </p:txBody>
      </p:sp>
      <p:sp>
        <p:nvSpPr>
          <p:cNvPr id="3" name="內容版面配置區 2">
            <a:extLst>
              <a:ext uri="{FF2B5EF4-FFF2-40B4-BE49-F238E27FC236}">
                <a16:creationId xmlns="" xmlns:a16="http://schemas.microsoft.com/office/drawing/2014/main" id="{E8917896-297E-CA47-92FB-D669604FC40B}"/>
              </a:ext>
            </a:extLst>
          </p:cNvPr>
          <p:cNvSpPr>
            <a:spLocks noGrp="1"/>
          </p:cNvSpPr>
          <p:nvPr>
            <p:ph idx="1"/>
          </p:nvPr>
        </p:nvSpPr>
        <p:spPr>
          <a:xfrm>
            <a:off x="1063752" y="2093976"/>
            <a:ext cx="10058400" cy="4050792"/>
          </a:xfrm>
        </p:spPr>
        <p:txBody>
          <a:bodyPr>
            <a:normAutofit/>
          </a:bodyPr>
          <a:lstStyle/>
          <a:p>
            <a:pPr marL="0" indent="0">
              <a:buNone/>
            </a:pPr>
            <a:r>
              <a:rPr lang="en" altLang="zh-TW" sz="2800" dirty="0"/>
              <a:t>The generation and development of digital image processing are mainly affected by three factors: </a:t>
            </a:r>
          </a:p>
          <a:p>
            <a:pPr marL="0" indent="0">
              <a:buNone/>
            </a:pPr>
            <a:r>
              <a:rPr lang="en" altLang="zh-TW" sz="2800" dirty="0"/>
              <a:t>first, the development of computers; </a:t>
            </a:r>
          </a:p>
          <a:p>
            <a:pPr marL="0" indent="0">
              <a:buNone/>
            </a:pPr>
            <a:r>
              <a:rPr lang="en" altLang="zh-TW" sz="2800" dirty="0"/>
              <a:t>second, the development of mathematics (especially the creation and improvement of discrete mathematics theory); </a:t>
            </a:r>
          </a:p>
          <a:p>
            <a:pPr marL="0" indent="0">
              <a:buNone/>
            </a:pPr>
            <a:r>
              <a:rPr lang="en" altLang="zh-TW" sz="2800" dirty="0"/>
              <a:t>third, the demand for a wide range of applications in environment, agriculture, military, industry and medical science has increased.</a:t>
            </a:r>
            <a:endParaRPr kumimoji="1" lang="zh-TW" altLang="en-US" sz="2800" dirty="0"/>
          </a:p>
        </p:txBody>
      </p:sp>
      <p:sp>
        <p:nvSpPr>
          <p:cNvPr id="5" name="投影片編號版面配置區 4">
            <a:extLst>
              <a:ext uri="{FF2B5EF4-FFF2-40B4-BE49-F238E27FC236}">
                <a16:creationId xmlns="" xmlns:a16="http://schemas.microsoft.com/office/drawing/2014/main" id="{D94991E4-B364-BB40-B35B-F47C5CC6FA80}"/>
              </a:ext>
            </a:extLst>
          </p:cNvPr>
          <p:cNvSpPr>
            <a:spLocks noGrp="1"/>
          </p:cNvSpPr>
          <p:nvPr>
            <p:ph type="sldNum" sz="quarter" idx="12"/>
          </p:nvPr>
        </p:nvSpPr>
        <p:spPr/>
        <p:txBody>
          <a:bodyPr/>
          <a:lstStyle/>
          <a:p>
            <a:fld id="{2E9C8995-155E-4143-9C83-CE73EE704CF0}" type="slidenum">
              <a:rPr kumimoji="1" lang="zh-TW" altLang="en-US" smtClean="0"/>
              <a:t>3</a:t>
            </a:fld>
            <a:endParaRPr kumimoji="1" lang="zh-TW" altLang="en-US"/>
          </a:p>
        </p:txBody>
      </p:sp>
      <p:pic>
        <p:nvPicPr>
          <p:cNvPr id="7" name="圖片 6">
            <a:extLst>
              <a:ext uri="{FF2B5EF4-FFF2-40B4-BE49-F238E27FC236}">
                <a16:creationId xmlns="" xmlns:a16="http://schemas.microsoft.com/office/drawing/2014/main" id="{6C100F24-9BF8-8C44-8EE8-C88BB650667B}"/>
              </a:ext>
            </a:extLst>
          </p:cNvPr>
          <p:cNvPicPr>
            <a:picLocks noChangeAspect="1"/>
          </p:cNvPicPr>
          <p:nvPr/>
        </p:nvPicPr>
        <p:blipFill rotWithShape="1">
          <a:blip r:embed="rId2">
            <a:alphaModFix amt="25000"/>
          </a:blip>
          <a:srcRect b="46534"/>
          <a:stretch/>
        </p:blipFill>
        <p:spPr>
          <a:xfrm>
            <a:off x="105767" y="1456527"/>
            <a:ext cx="11315458" cy="5181382"/>
          </a:xfrm>
          <a:prstGeom prst="rect">
            <a:avLst/>
          </a:prstGeom>
          <a:noFill/>
        </p:spPr>
      </p:pic>
    </p:spTree>
    <p:extLst>
      <p:ext uri="{BB962C8B-B14F-4D97-AF65-F5344CB8AC3E}">
        <p14:creationId xmlns:p14="http://schemas.microsoft.com/office/powerpoint/2010/main" val="124887848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7210BD3D-E874-6446-88BA-49586C5FB30C}"/>
              </a:ext>
            </a:extLst>
          </p:cNvPr>
          <p:cNvSpPr>
            <a:spLocks noGrp="1"/>
          </p:cNvSpPr>
          <p:nvPr>
            <p:ph type="title"/>
          </p:nvPr>
        </p:nvSpPr>
        <p:spPr>
          <a:xfrm>
            <a:off x="795528" y="1781367"/>
            <a:ext cx="10058400" cy="1609344"/>
          </a:xfrm>
        </p:spPr>
        <p:txBody>
          <a:bodyPr/>
          <a:lstStyle/>
          <a:p>
            <a:r>
              <a:rPr kumimoji="1" lang="en" altLang="zh-TW" dirty="0"/>
              <a:t>2.8 </a:t>
            </a:r>
            <a:br>
              <a:rPr kumimoji="1" lang="en" altLang="zh-TW" dirty="0"/>
            </a:br>
            <a:r>
              <a:rPr kumimoji="1" lang="en" altLang="zh-TW" dirty="0">
                <a:solidFill>
                  <a:srgbClr val="FF0000"/>
                </a:solidFill>
              </a:rPr>
              <a:t>Image editing</a:t>
            </a:r>
            <a:endParaRPr kumimoji="1" lang="zh-TW" altLang="en-US" dirty="0">
              <a:solidFill>
                <a:srgbClr val="FF0000"/>
              </a:solidFill>
            </a:endParaRPr>
          </a:p>
        </p:txBody>
      </p:sp>
      <p:sp>
        <p:nvSpPr>
          <p:cNvPr id="3" name="內容版面配置區 2">
            <a:extLst>
              <a:ext uri="{FF2B5EF4-FFF2-40B4-BE49-F238E27FC236}">
                <a16:creationId xmlns="" xmlns:a16="http://schemas.microsoft.com/office/drawing/2014/main" id="{7726FF41-E908-FD42-B6C5-F259AFB7EB2A}"/>
              </a:ext>
            </a:extLst>
          </p:cNvPr>
          <p:cNvSpPr>
            <a:spLocks noGrp="1"/>
          </p:cNvSpPr>
          <p:nvPr>
            <p:ph idx="1"/>
          </p:nvPr>
        </p:nvSpPr>
        <p:spPr>
          <a:xfrm>
            <a:off x="795528" y="3759331"/>
            <a:ext cx="10515600" cy="4486275"/>
          </a:xfrm>
        </p:spPr>
        <p:txBody>
          <a:bodyPr>
            <a:normAutofit/>
          </a:bodyPr>
          <a:lstStyle/>
          <a:p>
            <a:r>
              <a:rPr lang="en" altLang="zh-TW" sz="2400" b="1" dirty="0"/>
              <a:t>Image editing</a:t>
            </a:r>
            <a:r>
              <a:rPr lang="en" altLang="zh-TW" sz="2400" dirty="0"/>
              <a:t> encompasses the processes of altering </a:t>
            </a:r>
            <a:r>
              <a:rPr lang="en" altLang="zh-TW" sz="2400" dirty="0">
                <a:hlinkClick r:id="rId2" tooltip="Image"/>
              </a:rPr>
              <a:t>images</a:t>
            </a:r>
            <a:r>
              <a:rPr lang="en" altLang="zh-TW" sz="2400" dirty="0"/>
              <a:t>, whether they are </a:t>
            </a:r>
            <a:r>
              <a:rPr lang="en" altLang="zh-TW" sz="2400" dirty="0">
                <a:hlinkClick r:id="rId3" tooltip="Digital photography"/>
              </a:rPr>
              <a:t>digital photographs</a:t>
            </a:r>
            <a:r>
              <a:rPr lang="en" altLang="zh-TW" sz="2400" dirty="0"/>
              <a:t>, traditional </a:t>
            </a:r>
            <a:r>
              <a:rPr lang="en" altLang="zh-TW" sz="2400" dirty="0">
                <a:hlinkClick r:id="rId4" tooltip="Photographic processing"/>
              </a:rPr>
              <a:t>photo-chemical photographs</a:t>
            </a:r>
            <a:r>
              <a:rPr lang="en" altLang="zh-TW" sz="2400" dirty="0"/>
              <a:t>, or </a:t>
            </a:r>
            <a:r>
              <a:rPr lang="en" altLang="zh-TW" sz="2400" dirty="0">
                <a:hlinkClick r:id="rId5" tooltip="Illustration"/>
              </a:rPr>
              <a:t>illustrations</a:t>
            </a:r>
            <a:r>
              <a:rPr lang="en" altLang="zh-TW" sz="2400" dirty="0"/>
              <a:t>. </a:t>
            </a:r>
          </a:p>
          <a:p>
            <a:r>
              <a:rPr lang="en" altLang="zh-TW" sz="2400" dirty="0"/>
              <a:t>Traditional analog image editing is known as </a:t>
            </a:r>
            <a:r>
              <a:rPr lang="en" altLang="zh-TW" sz="2400" dirty="0">
                <a:hlinkClick r:id="rId6" tooltip="Retouching"/>
              </a:rPr>
              <a:t>photo retouching</a:t>
            </a:r>
            <a:r>
              <a:rPr lang="en" altLang="zh-TW" sz="2400" dirty="0"/>
              <a:t>, using tools such as an </a:t>
            </a:r>
            <a:r>
              <a:rPr lang="en" altLang="zh-TW" sz="2400" dirty="0">
                <a:hlinkClick r:id="rId7" tooltip="Airbrush"/>
              </a:rPr>
              <a:t>airbrush</a:t>
            </a:r>
            <a:r>
              <a:rPr lang="en" altLang="zh-TW" sz="2400" dirty="0"/>
              <a:t> to modify photographs or editing illustrations with any traditional </a:t>
            </a:r>
            <a:r>
              <a:rPr lang="en" altLang="zh-TW" sz="2400" dirty="0">
                <a:hlinkClick r:id="rId8" tooltip="Art medium"/>
              </a:rPr>
              <a:t>art medium</a:t>
            </a:r>
            <a:r>
              <a:rPr lang="en" altLang="zh-TW" sz="2400" dirty="0"/>
              <a:t>.</a:t>
            </a:r>
          </a:p>
          <a:p>
            <a:pPr marL="0" indent="0">
              <a:buNone/>
            </a:pPr>
            <a:endParaRPr kumimoji="1" lang="zh-TW" altLang="en-US" sz="2400" dirty="0"/>
          </a:p>
        </p:txBody>
      </p:sp>
      <p:sp>
        <p:nvSpPr>
          <p:cNvPr id="5" name="投影片編號版面配置區 4">
            <a:extLst>
              <a:ext uri="{FF2B5EF4-FFF2-40B4-BE49-F238E27FC236}">
                <a16:creationId xmlns="" xmlns:a16="http://schemas.microsoft.com/office/drawing/2014/main" id="{5953E262-9B4B-6B42-883E-CE0444759CA6}"/>
              </a:ext>
            </a:extLst>
          </p:cNvPr>
          <p:cNvSpPr>
            <a:spLocks noGrp="1"/>
          </p:cNvSpPr>
          <p:nvPr>
            <p:ph type="sldNum" sz="quarter" idx="12"/>
          </p:nvPr>
        </p:nvSpPr>
        <p:spPr/>
        <p:txBody>
          <a:bodyPr/>
          <a:lstStyle/>
          <a:p>
            <a:fld id="{2E9C8995-155E-4143-9C83-CE73EE704CF0}" type="slidenum">
              <a:rPr kumimoji="1" lang="zh-TW" altLang="en-US" smtClean="0"/>
              <a:t>39</a:t>
            </a:fld>
            <a:endParaRPr kumimoji="1" lang="zh-TW" altLang="en-US"/>
          </a:p>
        </p:txBody>
      </p:sp>
      <p:cxnSp>
        <p:nvCxnSpPr>
          <p:cNvPr id="6" name="直線接點 5">
            <a:extLst>
              <a:ext uri="{FF2B5EF4-FFF2-40B4-BE49-F238E27FC236}">
                <a16:creationId xmlns="" xmlns:a16="http://schemas.microsoft.com/office/drawing/2014/main" id="{50A983EA-E77F-D149-82AE-DCA72064B7FC}"/>
              </a:ext>
            </a:extLst>
          </p:cNvPr>
          <p:cNvCxnSpPr/>
          <p:nvPr/>
        </p:nvCxnSpPr>
        <p:spPr>
          <a:xfrm>
            <a:off x="689548" y="3429000"/>
            <a:ext cx="1062158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8" name="圖片 7">
            <a:extLst>
              <a:ext uri="{FF2B5EF4-FFF2-40B4-BE49-F238E27FC236}">
                <a16:creationId xmlns="" xmlns:a16="http://schemas.microsoft.com/office/drawing/2014/main" id="{D61237E5-B8DD-1C43-B216-2FE953B5AE4E}"/>
              </a:ext>
            </a:extLst>
          </p:cNvPr>
          <p:cNvPicPr>
            <a:picLocks noChangeAspect="1"/>
          </p:cNvPicPr>
          <p:nvPr/>
        </p:nvPicPr>
        <p:blipFill>
          <a:blip r:embed="rId9"/>
          <a:stretch>
            <a:fillRect/>
          </a:stretch>
        </p:blipFill>
        <p:spPr>
          <a:xfrm>
            <a:off x="6209788" y="315479"/>
            <a:ext cx="4644140" cy="2931776"/>
          </a:xfrm>
          <a:prstGeom prst="rect">
            <a:avLst/>
          </a:prstGeom>
        </p:spPr>
      </p:pic>
      <p:pic>
        <p:nvPicPr>
          <p:cNvPr id="10" name="圖形 9" descr="影像">
            <a:extLst>
              <a:ext uri="{FF2B5EF4-FFF2-40B4-BE49-F238E27FC236}">
                <a16:creationId xmlns="" xmlns:a16="http://schemas.microsoft.com/office/drawing/2014/main" id="{930FBCCE-D5E6-CB49-BC1F-35961E70319E}"/>
              </a:ext>
            </a:extLst>
          </p:cNvPr>
          <p:cNvPicPr>
            <a:picLocks noChangeAspect="1"/>
          </p:cNvPicPr>
          <p:nvPr/>
        </p:nvPicPr>
        <p:blipFill>
          <a:blip r:embed="rId10">
            <a:extLst>
              <a:ext uri="{96DAC541-7B7A-43D3-8B79-37D633B846F1}">
                <asvg:svgBlip xmlns="" xmlns:asvg="http://schemas.microsoft.com/office/drawing/2016/SVG/main" r:embed="rId11"/>
              </a:ext>
            </a:extLst>
          </a:blip>
          <a:stretch>
            <a:fillRect/>
          </a:stretch>
        </p:blipFill>
        <p:spPr>
          <a:xfrm>
            <a:off x="1885125" y="1671639"/>
            <a:ext cx="914400" cy="914400"/>
          </a:xfrm>
          <a:prstGeom prst="rect">
            <a:avLst/>
          </a:prstGeom>
        </p:spPr>
      </p:pic>
    </p:spTree>
    <p:extLst>
      <p:ext uri="{BB962C8B-B14F-4D97-AF65-F5344CB8AC3E}">
        <p14:creationId xmlns:p14="http://schemas.microsoft.com/office/powerpoint/2010/main" val="146791181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7210BD3D-E874-6446-88BA-49586C5FB30C}"/>
              </a:ext>
            </a:extLst>
          </p:cNvPr>
          <p:cNvSpPr>
            <a:spLocks noGrp="1"/>
          </p:cNvSpPr>
          <p:nvPr>
            <p:ph type="title"/>
          </p:nvPr>
        </p:nvSpPr>
        <p:spPr>
          <a:xfrm>
            <a:off x="689548" y="1710591"/>
            <a:ext cx="10058400" cy="1609344"/>
          </a:xfrm>
        </p:spPr>
        <p:txBody>
          <a:bodyPr/>
          <a:lstStyle/>
          <a:p>
            <a:r>
              <a:rPr kumimoji="1" lang="en" altLang="zh-TW" dirty="0"/>
              <a:t>2.8 </a:t>
            </a:r>
            <a:br>
              <a:rPr kumimoji="1" lang="en" altLang="zh-TW" dirty="0"/>
            </a:br>
            <a:r>
              <a:rPr kumimoji="1" lang="en" altLang="zh-TW" dirty="0"/>
              <a:t>Image editing</a:t>
            </a:r>
            <a:endParaRPr kumimoji="1" lang="zh-TW" altLang="en-US" dirty="0"/>
          </a:p>
        </p:txBody>
      </p:sp>
      <p:sp>
        <p:nvSpPr>
          <p:cNvPr id="3" name="內容版面配置區 2">
            <a:extLst>
              <a:ext uri="{FF2B5EF4-FFF2-40B4-BE49-F238E27FC236}">
                <a16:creationId xmlns="" xmlns:a16="http://schemas.microsoft.com/office/drawing/2014/main" id="{7726FF41-E908-FD42-B6C5-F259AFB7EB2A}"/>
              </a:ext>
            </a:extLst>
          </p:cNvPr>
          <p:cNvSpPr>
            <a:spLocks noGrp="1"/>
          </p:cNvSpPr>
          <p:nvPr>
            <p:ph idx="1"/>
          </p:nvPr>
        </p:nvSpPr>
        <p:spPr>
          <a:xfrm>
            <a:off x="539496" y="3865262"/>
            <a:ext cx="11113008" cy="4815043"/>
          </a:xfrm>
        </p:spPr>
        <p:txBody>
          <a:bodyPr>
            <a:normAutofit/>
          </a:bodyPr>
          <a:lstStyle/>
          <a:p>
            <a:r>
              <a:rPr lang="en" altLang="zh-TW" sz="2400" dirty="0"/>
              <a:t> </a:t>
            </a:r>
            <a:r>
              <a:rPr lang="en" altLang="zh-TW" sz="2400" dirty="0">
                <a:hlinkClick r:id="rId2" tooltip="Graphic software"/>
              </a:rPr>
              <a:t>Graphic software</a:t>
            </a:r>
            <a:r>
              <a:rPr lang="en" altLang="zh-TW" sz="2400" dirty="0"/>
              <a:t> programs, which can be broadly grouped into </a:t>
            </a:r>
            <a:r>
              <a:rPr lang="en" altLang="zh-TW" sz="2400" dirty="0">
                <a:hlinkClick r:id="rId3" tooltip="Vector graphics editor"/>
              </a:rPr>
              <a:t>vector graphics editors</a:t>
            </a:r>
            <a:r>
              <a:rPr lang="en" altLang="zh-TW" sz="2400" dirty="0"/>
              <a:t>, </a:t>
            </a:r>
            <a:r>
              <a:rPr lang="en" altLang="zh-TW" sz="2400" dirty="0">
                <a:hlinkClick r:id="rId4" tooltip="Raster graphics editor"/>
              </a:rPr>
              <a:t>raster graphics editors</a:t>
            </a:r>
            <a:r>
              <a:rPr lang="en" altLang="zh-TW" sz="2400" dirty="0"/>
              <a:t>, and </a:t>
            </a:r>
            <a:r>
              <a:rPr lang="en" altLang="zh-TW" sz="2400" dirty="0">
                <a:hlinkClick r:id="rId5" tooltip="3D modeler"/>
              </a:rPr>
              <a:t>3D modelers</a:t>
            </a:r>
            <a:r>
              <a:rPr lang="en" altLang="zh-TW" sz="2400" dirty="0"/>
              <a:t>, are the primary tools with which a user may manipulate, enhance, and transform images. </a:t>
            </a:r>
          </a:p>
          <a:p>
            <a:r>
              <a:rPr lang="en" altLang="zh-TW" sz="2400" dirty="0"/>
              <a:t>Many image editing programs are also used to </a:t>
            </a:r>
            <a:r>
              <a:rPr lang="en" altLang="zh-TW" sz="2400" dirty="0">
                <a:hlinkClick r:id="rId6" tooltip="Artistic rendering"/>
              </a:rPr>
              <a:t>render</a:t>
            </a:r>
            <a:r>
              <a:rPr lang="en" altLang="zh-TW" sz="2400" dirty="0"/>
              <a:t> or create </a:t>
            </a:r>
            <a:r>
              <a:rPr lang="en" altLang="zh-TW" sz="2400" dirty="0">
                <a:hlinkClick r:id="rId7" tooltip="Computer art"/>
              </a:rPr>
              <a:t>computer art</a:t>
            </a:r>
            <a:r>
              <a:rPr lang="en" altLang="zh-TW" sz="2400" dirty="0"/>
              <a:t> from scratch.</a:t>
            </a:r>
            <a:endParaRPr kumimoji="1" lang="zh-TW" altLang="en-US" sz="2400" dirty="0"/>
          </a:p>
        </p:txBody>
      </p:sp>
      <p:sp>
        <p:nvSpPr>
          <p:cNvPr id="5" name="投影片編號版面配置區 4">
            <a:extLst>
              <a:ext uri="{FF2B5EF4-FFF2-40B4-BE49-F238E27FC236}">
                <a16:creationId xmlns="" xmlns:a16="http://schemas.microsoft.com/office/drawing/2014/main" id="{5953E262-9B4B-6B42-883E-CE0444759CA6}"/>
              </a:ext>
            </a:extLst>
          </p:cNvPr>
          <p:cNvSpPr>
            <a:spLocks noGrp="1"/>
          </p:cNvSpPr>
          <p:nvPr>
            <p:ph type="sldNum" sz="quarter" idx="12"/>
          </p:nvPr>
        </p:nvSpPr>
        <p:spPr/>
        <p:txBody>
          <a:bodyPr/>
          <a:lstStyle/>
          <a:p>
            <a:fld id="{2E9C8995-155E-4143-9C83-CE73EE704CF0}" type="slidenum">
              <a:rPr kumimoji="1" lang="zh-TW" altLang="en-US" smtClean="0"/>
              <a:t>40</a:t>
            </a:fld>
            <a:endParaRPr kumimoji="1" lang="zh-TW" altLang="en-US"/>
          </a:p>
        </p:txBody>
      </p:sp>
      <p:cxnSp>
        <p:nvCxnSpPr>
          <p:cNvPr id="6" name="直線接點 5">
            <a:extLst>
              <a:ext uri="{FF2B5EF4-FFF2-40B4-BE49-F238E27FC236}">
                <a16:creationId xmlns="" xmlns:a16="http://schemas.microsoft.com/office/drawing/2014/main" id="{867BD86D-92C7-C84D-9145-03A188338D36}"/>
              </a:ext>
            </a:extLst>
          </p:cNvPr>
          <p:cNvCxnSpPr/>
          <p:nvPr/>
        </p:nvCxnSpPr>
        <p:spPr>
          <a:xfrm>
            <a:off x="689548" y="3429000"/>
            <a:ext cx="1062158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9" name="圖片 8">
            <a:extLst>
              <a:ext uri="{FF2B5EF4-FFF2-40B4-BE49-F238E27FC236}">
                <a16:creationId xmlns="" xmlns:a16="http://schemas.microsoft.com/office/drawing/2014/main" id="{50223449-6CDB-5643-BF8E-F970F8089885}"/>
              </a:ext>
            </a:extLst>
          </p:cNvPr>
          <p:cNvPicPr>
            <a:picLocks noChangeAspect="1"/>
          </p:cNvPicPr>
          <p:nvPr/>
        </p:nvPicPr>
        <p:blipFill>
          <a:blip r:embed="rId8"/>
          <a:stretch>
            <a:fillRect/>
          </a:stretch>
        </p:blipFill>
        <p:spPr>
          <a:xfrm>
            <a:off x="6096000" y="381944"/>
            <a:ext cx="5029200" cy="2828925"/>
          </a:xfrm>
          <a:prstGeom prst="rect">
            <a:avLst/>
          </a:prstGeom>
        </p:spPr>
      </p:pic>
      <p:pic>
        <p:nvPicPr>
          <p:cNvPr id="10" name="圖形 9" descr="影像">
            <a:extLst>
              <a:ext uri="{FF2B5EF4-FFF2-40B4-BE49-F238E27FC236}">
                <a16:creationId xmlns="" xmlns:a16="http://schemas.microsoft.com/office/drawing/2014/main" id="{873169B1-5409-8C44-ADF6-96FB0C5B5809}"/>
              </a:ext>
            </a:extLst>
          </p:cNvPr>
          <p:cNvPicPr>
            <a:picLocks noChangeAspect="1"/>
          </p:cNvPicPr>
          <p:nvPr/>
        </p:nvPicPr>
        <p:blipFill>
          <a:blip r:embed="rId9">
            <a:extLst>
              <a:ext uri="{96DAC541-7B7A-43D3-8B79-37D633B846F1}">
                <asvg:svgBlip xmlns="" xmlns:asvg="http://schemas.microsoft.com/office/drawing/2016/SVG/main" r:embed="rId10"/>
              </a:ext>
            </a:extLst>
          </a:blip>
          <a:stretch>
            <a:fillRect/>
          </a:stretch>
        </p:blipFill>
        <p:spPr>
          <a:xfrm>
            <a:off x="1690253" y="1491757"/>
            <a:ext cx="914400" cy="914400"/>
          </a:xfrm>
          <a:prstGeom prst="rect">
            <a:avLst/>
          </a:prstGeom>
        </p:spPr>
      </p:pic>
    </p:spTree>
    <p:extLst>
      <p:ext uri="{BB962C8B-B14F-4D97-AF65-F5344CB8AC3E}">
        <p14:creationId xmlns:p14="http://schemas.microsoft.com/office/powerpoint/2010/main" val="75609953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摺角紙張 5">
            <a:extLst>
              <a:ext uri="{FF2B5EF4-FFF2-40B4-BE49-F238E27FC236}">
                <a16:creationId xmlns="" xmlns:a16="http://schemas.microsoft.com/office/drawing/2014/main" id="{4B4635E5-0570-4D40-B8AE-8C417A98E21F}"/>
              </a:ext>
            </a:extLst>
          </p:cNvPr>
          <p:cNvSpPr/>
          <p:nvPr/>
        </p:nvSpPr>
        <p:spPr>
          <a:xfrm>
            <a:off x="464695" y="236095"/>
            <a:ext cx="4585741" cy="2920401"/>
          </a:xfrm>
          <a:prstGeom prst="foldedCorner">
            <a:avLst>
              <a:gd name="adj" fmla="val 30282"/>
            </a:avLst>
          </a:prstGeom>
          <a:solidFill>
            <a:schemeClr val="accent6">
              <a:alpha val="46000"/>
            </a:schemeClr>
          </a:solidFill>
        </p:spPr>
        <p:style>
          <a:lnRef idx="3">
            <a:schemeClr val="lt1"/>
          </a:lnRef>
          <a:fillRef idx="1">
            <a:schemeClr val="accent6"/>
          </a:fillRef>
          <a:effectRef idx="1">
            <a:schemeClr val="accent6"/>
          </a:effectRef>
          <a:fontRef idx="minor">
            <a:schemeClr val="lt1"/>
          </a:fontRef>
        </p:style>
        <p:txBody>
          <a:bodyPr rtlCol="0" anchor="ctr"/>
          <a:lstStyle/>
          <a:p>
            <a:pPr algn="ctr"/>
            <a:endParaRPr kumimoji="1" lang="zh-TW" altLang="en-US"/>
          </a:p>
        </p:txBody>
      </p:sp>
      <p:sp>
        <p:nvSpPr>
          <p:cNvPr id="2" name="標題 1">
            <a:extLst>
              <a:ext uri="{FF2B5EF4-FFF2-40B4-BE49-F238E27FC236}">
                <a16:creationId xmlns="" xmlns:a16="http://schemas.microsoft.com/office/drawing/2014/main" id="{5C4DEC5E-743A-744C-B925-B9E919FE5137}"/>
              </a:ext>
            </a:extLst>
          </p:cNvPr>
          <p:cNvSpPr>
            <a:spLocks noGrp="1"/>
          </p:cNvSpPr>
          <p:nvPr>
            <p:ph type="title"/>
          </p:nvPr>
        </p:nvSpPr>
        <p:spPr>
          <a:xfrm>
            <a:off x="613347" y="508599"/>
            <a:ext cx="10058400" cy="2647897"/>
          </a:xfrm>
        </p:spPr>
        <p:txBody>
          <a:bodyPr>
            <a:normAutofit/>
          </a:bodyPr>
          <a:lstStyle/>
          <a:p>
            <a:r>
              <a:rPr kumimoji="1" lang="en" altLang="zh-TW" dirty="0"/>
              <a:t>2.9 </a:t>
            </a:r>
            <a:br>
              <a:rPr kumimoji="1" lang="en" altLang="zh-TW" dirty="0"/>
            </a:br>
            <a:r>
              <a:rPr kumimoji="1" lang="en" altLang="zh-TW" dirty="0">
                <a:solidFill>
                  <a:srgbClr val="FF0000"/>
                </a:solidFill>
              </a:rPr>
              <a:t>Image </a:t>
            </a:r>
            <a:br>
              <a:rPr kumimoji="1" lang="en" altLang="zh-TW" dirty="0">
                <a:solidFill>
                  <a:srgbClr val="FF0000"/>
                </a:solidFill>
              </a:rPr>
            </a:br>
            <a:r>
              <a:rPr kumimoji="1" lang="en" altLang="zh-TW" dirty="0">
                <a:solidFill>
                  <a:srgbClr val="FF0000"/>
                </a:solidFill>
              </a:rPr>
              <a:t>restoration</a:t>
            </a:r>
            <a:endParaRPr kumimoji="1" lang="zh-TW" altLang="en-US" dirty="0">
              <a:solidFill>
                <a:srgbClr val="FF0000"/>
              </a:solidFill>
            </a:endParaRPr>
          </a:p>
        </p:txBody>
      </p:sp>
      <p:sp>
        <p:nvSpPr>
          <p:cNvPr id="3" name="內容版面配置區 2">
            <a:extLst>
              <a:ext uri="{FF2B5EF4-FFF2-40B4-BE49-F238E27FC236}">
                <a16:creationId xmlns="" xmlns:a16="http://schemas.microsoft.com/office/drawing/2014/main" id="{65752FC4-8400-8E47-BE02-DAE3CEEC77F6}"/>
              </a:ext>
            </a:extLst>
          </p:cNvPr>
          <p:cNvSpPr>
            <a:spLocks noGrp="1"/>
          </p:cNvSpPr>
          <p:nvPr>
            <p:ph idx="1"/>
          </p:nvPr>
        </p:nvSpPr>
        <p:spPr>
          <a:xfrm>
            <a:off x="373505" y="3410262"/>
            <a:ext cx="11603636" cy="4667250"/>
          </a:xfrm>
        </p:spPr>
        <p:txBody>
          <a:bodyPr>
            <a:normAutofit/>
          </a:bodyPr>
          <a:lstStyle/>
          <a:p>
            <a:r>
              <a:rPr lang="en" altLang="zh-TW" sz="2400" b="1" dirty="0"/>
              <a:t>Image restoration</a:t>
            </a:r>
            <a:r>
              <a:rPr lang="en" altLang="zh-TW" sz="2400" dirty="0"/>
              <a:t> is the operation of taking a corrupt/noisy image and estimating the clean, original image. </a:t>
            </a:r>
          </a:p>
          <a:p>
            <a:r>
              <a:rPr lang="en" altLang="zh-TW" sz="2400" dirty="0"/>
              <a:t>Corruption may come in many forms such as </a:t>
            </a:r>
            <a:r>
              <a:rPr lang="en" altLang="zh-TW" sz="2400" dirty="0">
                <a:hlinkClick r:id="rId2" tooltip="Motion blur"/>
              </a:rPr>
              <a:t>motion blur</a:t>
            </a:r>
            <a:r>
              <a:rPr lang="en" altLang="zh-TW" sz="2400" dirty="0"/>
              <a:t>, </a:t>
            </a:r>
            <a:r>
              <a:rPr lang="en" altLang="zh-TW" sz="2400" dirty="0">
                <a:hlinkClick r:id="rId3" tooltip="Image noise"/>
              </a:rPr>
              <a:t>noise</a:t>
            </a:r>
            <a:r>
              <a:rPr lang="en" altLang="zh-TW" sz="2400" dirty="0"/>
              <a:t> and camera </a:t>
            </a:r>
          </a:p>
          <a:p>
            <a:pPr marL="0" indent="0">
              <a:buNone/>
            </a:pPr>
            <a:r>
              <a:rPr lang="en" altLang="zh-TW" sz="2400" dirty="0"/>
              <a:t>mis-focus.</a:t>
            </a:r>
            <a:endParaRPr lang="en" altLang="zh-TW" sz="2400" baseline="30000" dirty="0"/>
          </a:p>
          <a:p>
            <a:r>
              <a:rPr lang="en" altLang="zh-TW" sz="2400" dirty="0"/>
              <a:t>Image restoration is performed by reversing the process that blurred the image and such is performed by imaging a point source and use the point source image, which is called the Point Spread Function (PSF) to restore the image information lost to the blurring process.</a:t>
            </a:r>
            <a:endParaRPr kumimoji="1" lang="zh-TW" altLang="en-US" sz="2400" dirty="0"/>
          </a:p>
        </p:txBody>
      </p:sp>
      <p:sp>
        <p:nvSpPr>
          <p:cNvPr id="5" name="投影片編號版面配置區 4">
            <a:extLst>
              <a:ext uri="{FF2B5EF4-FFF2-40B4-BE49-F238E27FC236}">
                <a16:creationId xmlns="" xmlns:a16="http://schemas.microsoft.com/office/drawing/2014/main" id="{0657F049-3922-7942-8B70-BC3FAA0908DE}"/>
              </a:ext>
            </a:extLst>
          </p:cNvPr>
          <p:cNvSpPr>
            <a:spLocks noGrp="1"/>
          </p:cNvSpPr>
          <p:nvPr>
            <p:ph type="sldNum" sz="quarter" idx="12"/>
          </p:nvPr>
        </p:nvSpPr>
        <p:spPr/>
        <p:txBody>
          <a:bodyPr/>
          <a:lstStyle/>
          <a:p>
            <a:fld id="{2E9C8995-155E-4143-9C83-CE73EE704CF0}" type="slidenum">
              <a:rPr kumimoji="1" lang="zh-TW" altLang="en-US" smtClean="0"/>
              <a:t>41</a:t>
            </a:fld>
            <a:endParaRPr kumimoji="1" lang="zh-TW" altLang="en-US"/>
          </a:p>
        </p:txBody>
      </p:sp>
      <p:pic>
        <p:nvPicPr>
          <p:cNvPr id="8" name="圖片 7">
            <a:extLst>
              <a:ext uri="{FF2B5EF4-FFF2-40B4-BE49-F238E27FC236}">
                <a16:creationId xmlns="" xmlns:a16="http://schemas.microsoft.com/office/drawing/2014/main" id="{6083E452-1318-3B42-884D-2C1B773B83E6}"/>
              </a:ext>
            </a:extLst>
          </p:cNvPr>
          <p:cNvPicPr>
            <a:picLocks noChangeAspect="1"/>
          </p:cNvPicPr>
          <p:nvPr/>
        </p:nvPicPr>
        <p:blipFill>
          <a:blip r:embed="rId4"/>
          <a:stretch>
            <a:fillRect/>
          </a:stretch>
        </p:blipFill>
        <p:spPr>
          <a:xfrm>
            <a:off x="6096000" y="236095"/>
            <a:ext cx="4226175" cy="2982652"/>
          </a:xfrm>
          <a:prstGeom prst="rect">
            <a:avLst/>
          </a:prstGeom>
        </p:spPr>
      </p:pic>
    </p:spTree>
    <p:extLst>
      <p:ext uri="{BB962C8B-B14F-4D97-AF65-F5344CB8AC3E}">
        <p14:creationId xmlns:p14="http://schemas.microsoft.com/office/powerpoint/2010/main" val="76734605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圓角矩形 5">
            <a:extLst>
              <a:ext uri="{FF2B5EF4-FFF2-40B4-BE49-F238E27FC236}">
                <a16:creationId xmlns="" xmlns:a16="http://schemas.microsoft.com/office/drawing/2014/main" id="{3F8F74D7-4EFA-8249-98DE-D1AB4345921B}"/>
              </a:ext>
            </a:extLst>
          </p:cNvPr>
          <p:cNvSpPr/>
          <p:nvPr/>
        </p:nvSpPr>
        <p:spPr>
          <a:xfrm>
            <a:off x="749508" y="220091"/>
            <a:ext cx="10561620" cy="2013443"/>
          </a:xfrm>
          <a:prstGeom prst="roundRect">
            <a:avLst/>
          </a:prstGeom>
          <a:blipFill dpi="0" rotWithShape="1">
            <a:blip r:embed="rId2">
              <a:alphaModFix amt="57000"/>
              <a:duotone>
                <a:schemeClr val="accent2">
                  <a:tint val="70000"/>
                  <a:shade val="63000"/>
                </a:schemeClr>
                <a:schemeClr val="accent2">
                  <a:tint val="10000"/>
                  <a:satMod val="150000"/>
                </a:schemeClr>
              </a:duotone>
            </a:blip>
            <a:srcRect/>
            <a:tile tx="0" ty="0" sx="60000" sy="59000" flip="none" algn="tl"/>
          </a:blipFill>
        </p:spPr>
        <p:style>
          <a:lnRef idx="1">
            <a:schemeClr val="accent2"/>
          </a:lnRef>
          <a:fillRef idx="2">
            <a:schemeClr val="accent2"/>
          </a:fillRef>
          <a:effectRef idx="1">
            <a:schemeClr val="accent2"/>
          </a:effectRef>
          <a:fontRef idx="minor">
            <a:schemeClr val="dk1"/>
          </a:fontRef>
        </p:style>
        <p:txBody>
          <a:bodyPr rtlCol="0" anchor="ctr"/>
          <a:lstStyle/>
          <a:p>
            <a:pPr algn="ctr"/>
            <a:endParaRPr kumimoji="1" lang="zh-TW" altLang="en-US"/>
          </a:p>
        </p:txBody>
      </p:sp>
      <p:sp>
        <p:nvSpPr>
          <p:cNvPr id="2" name="標題 1">
            <a:extLst>
              <a:ext uri="{FF2B5EF4-FFF2-40B4-BE49-F238E27FC236}">
                <a16:creationId xmlns="" xmlns:a16="http://schemas.microsoft.com/office/drawing/2014/main" id="{A9063D95-6318-C84E-BC04-9F63136636C5}"/>
              </a:ext>
            </a:extLst>
          </p:cNvPr>
          <p:cNvSpPr>
            <a:spLocks noGrp="1"/>
          </p:cNvSpPr>
          <p:nvPr>
            <p:ph type="title"/>
          </p:nvPr>
        </p:nvSpPr>
        <p:spPr/>
        <p:txBody>
          <a:bodyPr>
            <a:normAutofit/>
          </a:bodyPr>
          <a:lstStyle/>
          <a:p>
            <a:r>
              <a:rPr kumimoji="1" lang="en" altLang="zh-TW" dirty="0"/>
              <a:t>2.10 </a:t>
            </a:r>
            <a:r>
              <a:rPr kumimoji="1" lang="en" altLang="zh-TW" dirty="0">
                <a:solidFill>
                  <a:srgbClr val="FF0000"/>
                </a:solidFill>
              </a:rPr>
              <a:t>Independent component analysis</a:t>
            </a:r>
            <a:endParaRPr kumimoji="1" lang="zh-TW" altLang="en-US" dirty="0">
              <a:solidFill>
                <a:srgbClr val="FF0000"/>
              </a:solidFill>
            </a:endParaRPr>
          </a:p>
        </p:txBody>
      </p:sp>
      <p:sp>
        <p:nvSpPr>
          <p:cNvPr id="3" name="內容版面配置區 2">
            <a:extLst>
              <a:ext uri="{FF2B5EF4-FFF2-40B4-BE49-F238E27FC236}">
                <a16:creationId xmlns="" xmlns:a16="http://schemas.microsoft.com/office/drawing/2014/main" id="{5BA9F261-63F4-6C40-9405-28C543804802}"/>
              </a:ext>
            </a:extLst>
          </p:cNvPr>
          <p:cNvSpPr>
            <a:spLocks noGrp="1"/>
          </p:cNvSpPr>
          <p:nvPr>
            <p:ph idx="1"/>
          </p:nvPr>
        </p:nvSpPr>
        <p:spPr>
          <a:xfrm>
            <a:off x="1066800" y="2587117"/>
            <a:ext cx="10058400" cy="4050792"/>
          </a:xfrm>
        </p:spPr>
        <p:txBody>
          <a:bodyPr>
            <a:normAutofit/>
          </a:bodyPr>
          <a:lstStyle/>
          <a:p>
            <a:r>
              <a:rPr lang="en" altLang="zh-TW" sz="2400" dirty="0"/>
              <a:t>In </a:t>
            </a:r>
            <a:r>
              <a:rPr lang="en" altLang="zh-TW" sz="2400" dirty="0">
                <a:hlinkClick r:id="rId3" tooltip="Signal processing"/>
              </a:rPr>
              <a:t>signal processing</a:t>
            </a:r>
            <a:r>
              <a:rPr lang="en" altLang="zh-TW" sz="2400" dirty="0"/>
              <a:t>, </a:t>
            </a:r>
            <a:r>
              <a:rPr lang="en" altLang="zh-TW" sz="2400" b="1" dirty="0"/>
              <a:t>independent component analysis</a:t>
            </a:r>
            <a:r>
              <a:rPr lang="en" altLang="zh-TW" sz="2400" dirty="0"/>
              <a:t> (</a:t>
            </a:r>
            <a:r>
              <a:rPr lang="en" altLang="zh-TW" sz="2400" b="1" dirty="0"/>
              <a:t>ICA</a:t>
            </a:r>
            <a:r>
              <a:rPr lang="en" altLang="zh-TW" sz="2400" dirty="0"/>
              <a:t>) is a computational method for separating a </a:t>
            </a:r>
            <a:r>
              <a:rPr lang="en" altLang="zh-TW" sz="2400" dirty="0">
                <a:hlinkClick r:id="rId4" tooltip="Multivariate statistics"/>
              </a:rPr>
              <a:t>multivariate</a:t>
            </a:r>
            <a:r>
              <a:rPr lang="en" altLang="zh-TW" sz="2400" dirty="0"/>
              <a:t> signal into additive subcomponents. </a:t>
            </a:r>
          </a:p>
          <a:p>
            <a:r>
              <a:rPr lang="en" altLang="zh-TW" sz="2400" dirty="0"/>
              <a:t>This is done by assuming that the subcomponents are non-Gaussian signals and that they are </a:t>
            </a:r>
            <a:r>
              <a:rPr lang="en" altLang="zh-TW" sz="2400" dirty="0">
                <a:hlinkClick r:id="rId5" tooltip="Statistical independence"/>
              </a:rPr>
              <a:t>statistically independent</a:t>
            </a:r>
            <a:r>
              <a:rPr lang="en" altLang="zh-TW" sz="2400" dirty="0"/>
              <a:t> from each other.</a:t>
            </a:r>
          </a:p>
          <a:p>
            <a:r>
              <a:rPr lang="en" altLang="zh-TW" sz="2400" dirty="0"/>
              <a:t> ICA is a special case of </a:t>
            </a:r>
            <a:r>
              <a:rPr lang="en" altLang="zh-TW" sz="2400" dirty="0">
                <a:hlinkClick r:id="rId6" tooltip="Blind source separation"/>
              </a:rPr>
              <a:t>blind source separation</a:t>
            </a:r>
            <a:r>
              <a:rPr lang="en" altLang="zh-TW" sz="2400" dirty="0"/>
              <a:t>. </a:t>
            </a:r>
          </a:p>
          <a:p>
            <a:endParaRPr lang="en" altLang="zh-TW" sz="2400" dirty="0"/>
          </a:p>
          <a:p>
            <a:r>
              <a:rPr lang="en" altLang="zh-TW" sz="2400" dirty="0"/>
              <a:t>A common example application is the "</a:t>
            </a:r>
            <a:r>
              <a:rPr lang="en" altLang="zh-TW" sz="2400" dirty="0">
                <a:hlinkClick r:id="rId7" tooltip="Cocktail party problem"/>
              </a:rPr>
              <a:t>cocktail party problem</a:t>
            </a:r>
            <a:r>
              <a:rPr lang="en" altLang="zh-TW" sz="2400" dirty="0"/>
              <a:t>" of listening in on one person's speech in a noisy room.</a:t>
            </a:r>
            <a:endParaRPr kumimoji="1" lang="zh-TW" altLang="en-US" sz="2400" dirty="0"/>
          </a:p>
        </p:txBody>
      </p:sp>
      <p:sp>
        <p:nvSpPr>
          <p:cNvPr id="5" name="投影片編號版面配置區 4">
            <a:extLst>
              <a:ext uri="{FF2B5EF4-FFF2-40B4-BE49-F238E27FC236}">
                <a16:creationId xmlns="" xmlns:a16="http://schemas.microsoft.com/office/drawing/2014/main" id="{74ACDF36-8A38-D14A-B698-AFD4599C380E}"/>
              </a:ext>
            </a:extLst>
          </p:cNvPr>
          <p:cNvSpPr>
            <a:spLocks noGrp="1"/>
          </p:cNvSpPr>
          <p:nvPr>
            <p:ph type="sldNum" sz="quarter" idx="12"/>
          </p:nvPr>
        </p:nvSpPr>
        <p:spPr/>
        <p:txBody>
          <a:bodyPr/>
          <a:lstStyle/>
          <a:p>
            <a:fld id="{2E9C8995-155E-4143-9C83-CE73EE704CF0}" type="slidenum">
              <a:rPr kumimoji="1" lang="zh-TW" altLang="en-US" smtClean="0"/>
              <a:t>42</a:t>
            </a:fld>
            <a:endParaRPr kumimoji="1" lang="zh-TW" altLang="en-US"/>
          </a:p>
        </p:txBody>
      </p:sp>
    </p:spTree>
    <p:extLst>
      <p:ext uri="{BB962C8B-B14F-4D97-AF65-F5344CB8AC3E}">
        <p14:creationId xmlns:p14="http://schemas.microsoft.com/office/powerpoint/2010/main" val="403996528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橢圓 7">
            <a:extLst>
              <a:ext uri="{FF2B5EF4-FFF2-40B4-BE49-F238E27FC236}">
                <a16:creationId xmlns="" xmlns:a16="http://schemas.microsoft.com/office/drawing/2014/main" id="{48A497A3-B003-E945-A6E6-33DBB547E511}"/>
              </a:ext>
            </a:extLst>
          </p:cNvPr>
          <p:cNvSpPr/>
          <p:nvPr/>
        </p:nvSpPr>
        <p:spPr>
          <a:xfrm>
            <a:off x="7095394" y="1270265"/>
            <a:ext cx="4535774" cy="4346247"/>
          </a:xfrm>
          <a:prstGeom prst="ellipse">
            <a:avLst/>
          </a:prstGeom>
          <a:blipFill dpi="0" rotWithShape="1">
            <a:blip r:embed="rId2">
              <a:alphaModFix amt="42000"/>
              <a:duotone>
                <a:schemeClr val="accent3">
                  <a:tint val="70000"/>
                  <a:shade val="63000"/>
                </a:schemeClr>
                <a:schemeClr val="accent3">
                  <a:tint val="10000"/>
                  <a:satMod val="150000"/>
                </a:schemeClr>
              </a:duotone>
            </a:blip>
            <a:srcRect/>
            <a:tile tx="0" ty="0" sx="60000" sy="59000" flip="none" algn="tl"/>
          </a:blipFill>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zh-TW" altLang="en-US"/>
          </a:p>
        </p:txBody>
      </p:sp>
      <p:sp>
        <p:nvSpPr>
          <p:cNvPr id="7" name="橢圓 6">
            <a:extLst>
              <a:ext uri="{FF2B5EF4-FFF2-40B4-BE49-F238E27FC236}">
                <a16:creationId xmlns="" xmlns:a16="http://schemas.microsoft.com/office/drawing/2014/main" id="{7F913099-B02E-D644-9508-A756C837E0FD}"/>
              </a:ext>
            </a:extLst>
          </p:cNvPr>
          <p:cNvSpPr/>
          <p:nvPr/>
        </p:nvSpPr>
        <p:spPr>
          <a:xfrm>
            <a:off x="-1387015" y="3295661"/>
            <a:ext cx="4535774" cy="4346247"/>
          </a:xfrm>
          <a:prstGeom prst="ellipse">
            <a:avLst/>
          </a:prstGeom>
          <a:blipFill dpi="0" rotWithShape="1">
            <a:blip r:embed="rId2">
              <a:alphaModFix amt="57000"/>
              <a:duotone>
                <a:schemeClr val="accent3">
                  <a:tint val="70000"/>
                  <a:shade val="63000"/>
                </a:schemeClr>
                <a:schemeClr val="accent3">
                  <a:tint val="10000"/>
                  <a:satMod val="150000"/>
                </a:schemeClr>
              </a:duotone>
            </a:blip>
            <a:srcRect/>
            <a:tile tx="0" ty="0" sx="60000" sy="59000" flip="none" algn="tl"/>
          </a:blipFill>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zh-TW" altLang="en-US"/>
          </a:p>
        </p:txBody>
      </p:sp>
      <p:sp>
        <p:nvSpPr>
          <p:cNvPr id="6" name="橢圓 5">
            <a:extLst>
              <a:ext uri="{FF2B5EF4-FFF2-40B4-BE49-F238E27FC236}">
                <a16:creationId xmlns="" xmlns:a16="http://schemas.microsoft.com/office/drawing/2014/main" id="{1702D7BD-9185-0E42-A2B3-92470A62B425}"/>
              </a:ext>
            </a:extLst>
          </p:cNvPr>
          <p:cNvSpPr/>
          <p:nvPr/>
        </p:nvSpPr>
        <p:spPr>
          <a:xfrm>
            <a:off x="4355892" y="217959"/>
            <a:ext cx="3480216" cy="3196652"/>
          </a:xfrm>
          <a:prstGeom prst="ellipse">
            <a:avLst/>
          </a:prstGeom>
          <a:blipFill dpi="0" rotWithShape="1">
            <a:blip r:embed="rId2">
              <a:alphaModFix amt="56000"/>
              <a:duotone>
                <a:schemeClr val="accent3">
                  <a:tint val="70000"/>
                  <a:shade val="63000"/>
                </a:schemeClr>
                <a:schemeClr val="accent3">
                  <a:tint val="10000"/>
                  <a:satMod val="150000"/>
                </a:schemeClr>
              </a:duotone>
            </a:blip>
            <a:srcRect/>
            <a:tile tx="0" ty="0" sx="60000" sy="59000" flip="none" algn="tl"/>
          </a:blip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zh-TW" altLang="en-US"/>
          </a:p>
        </p:txBody>
      </p:sp>
      <p:sp>
        <p:nvSpPr>
          <p:cNvPr id="2" name="標題 1">
            <a:extLst>
              <a:ext uri="{FF2B5EF4-FFF2-40B4-BE49-F238E27FC236}">
                <a16:creationId xmlns="" xmlns:a16="http://schemas.microsoft.com/office/drawing/2014/main" id="{18F7BE45-8C2F-9D4D-9118-9C07334B73D1}"/>
              </a:ext>
            </a:extLst>
          </p:cNvPr>
          <p:cNvSpPr>
            <a:spLocks noGrp="1"/>
          </p:cNvSpPr>
          <p:nvPr>
            <p:ph type="title"/>
          </p:nvPr>
        </p:nvSpPr>
        <p:spPr>
          <a:xfrm>
            <a:off x="1069848" y="484631"/>
            <a:ext cx="10058400" cy="2347909"/>
          </a:xfrm>
        </p:spPr>
        <p:txBody>
          <a:bodyPr>
            <a:normAutofit/>
          </a:bodyPr>
          <a:lstStyle/>
          <a:p>
            <a:pPr algn="ctr"/>
            <a:r>
              <a:rPr kumimoji="1" lang="en" altLang="zh-TW" dirty="0"/>
              <a:t>2.11 </a:t>
            </a:r>
            <a:br>
              <a:rPr kumimoji="1" lang="en" altLang="zh-TW" dirty="0"/>
            </a:br>
            <a:r>
              <a:rPr kumimoji="1" lang="en" altLang="zh-TW" dirty="0">
                <a:solidFill>
                  <a:srgbClr val="FF0000"/>
                </a:solidFill>
              </a:rPr>
              <a:t>Linear </a:t>
            </a:r>
            <a:br>
              <a:rPr kumimoji="1" lang="en" altLang="zh-TW" dirty="0">
                <a:solidFill>
                  <a:srgbClr val="FF0000"/>
                </a:solidFill>
              </a:rPr>
            </a:br>
            <a:r>
              <a:rPr kumimoji="1" lang="en" altLang="zh-TW" dirty="0">
                <a:solidFill>
                  <a:srgbClr val="FF0000"/>
                </a:solidFill>
              </a:rPr>
              <a:t>filtering</a:t>
            </a:r>
            <a:endParaRPr kumimoji="1" lang="zh-TW" altLang="en-US" dirty="0">
              <a:solidFill>
                <a:srgbClr val="FF0000"/>
              </a:solidFill>
            </a:endParaRPr>
          </a:p>
        </p:txBody>
      </p:sp>
      <p:sp>
        <p:nvSpPr>
          <p:cNvPr id="3" name="內容版面配置區 2">
            <a:extLst>
              <a:ext uri="{FF2B5EF4-FFF2-40B4-BE49-F238E27FC236}">
                <a16:creationId xmlns="" xmlns:a16="http://schemas.microsoft.com/office/drawing/2014/main" id="{124012F0-2BDD-674E-9CF7-C0D3E46F526A}"/>
              </a:ext>
            </a:extLst>
          </p:cNvPr>
          <p:cNvSpPr>
            <a:spLocks noGrp="1"/>
          </p:cNvSpPr>
          <p:nvPr>
            <p:ph idx="1"/>
          </p:nvPr>
        </p:nvSpPr>
        <p:spPr>
          <a:xfrm>
            <a:off x="1066800" y="3443389"/>
            <a:ext cx="10058400" cy="4050792"/>
          </a:xfrm>
        </p:spPr>
        <p:txBody>
          <a:bodyPr>
            <a:normAutofit/>
          </a:bodyPr>
          <a:lstStyle/>
          <a:p>
            <a:r>
              <a:rPr lang="en" altLang="zh-TW" sz="2800" b="1" dirty="0"/>
              <a:t>Linear filters</a:t>
            </a:r>
            <a:r>
              <a:rPr lang="en" altLang="zh-TW" sz="2800" dirty="0"/>
              <a:t> process time-varying input signals to produce output signals, subject to the constraint of </a:t>
            </a:r>
            <a:r>
              <a:rPr lang="en" altLang="zh-TW" sz="2800" dirty="0">
                <a:hlinkClick r:id="rId3" tooltip="Linearity"/>
              </a:rPr>
              <a:t>linearity</a:t>
            </a:r>
            <a:r>
              <a:rPr lang="en" altLang="zh-TW" sz="2800" dirty="0"/>
              <a:t>.</a:t>
            </a:r>
          </a:p>
          <a:p>
            <a:r>
              <a:rPr lang="en" altLang="zh-TW" sz="2800" dirty="0"/>
              <a:t> In most cases these linear filters are also </a:t>
            </a:r>
            <a:r>
              <a:rPr lang="en" altLang="zh-TW" sz="2800" dirty="0">
                <a:hlinkClick r:id="rId4" tooltip="Time invariant"/>
              </a:rPr>
              <a:t>time invariant</a:t>
            </a:r>
            <a:r>
              <a:rPr lang="en" altLang="zh-TW" sz="2800" dirty="0"/>
              <a:t> (or </a:t>
            </a:r>
            <a:r>
              <a:rPr lang="en" altLang="zh-TW" sz="2800" dirty="0">
                <a:hlinkClick r:id="rId5" tooltip="Shift invariance"/>
              </a:rPr>
              <a:t>shift invariant</a:t>
            </a:r>
            <a:r>
              <a:rPr lang="en" altLang="zh-TW" sz="2800" dirty="0"/>
              <a:t>) in which case they can be analyzed exactly using </a:t>
            </a:r>
            <a:r>
              <a:rPr lang="en" altLang="zh-TW" sz="2800" dirty="0">
                <a:hlinkClick r:id="rId6" tooltip="LTI system theory"/>
              </a:rPr>
              <a:t>LTI ("linear time-invariant") system theory</a:t>
            </a:r>
            <a:r>
              <a:rPr lang="en" altLang="zh-TW" sz="2800" dirty="0"/>
              <a:t> revealing their </a:t>
            </a:r>
            <a:r>
              <a:rPr lang="en" altLang="zh-TW" sz="2800" dirty="0">
                <a:hlinkClick r:id="rId7" tooltip="Transfer function"/>
              </a:rPr>
              <a:t>transfer functions</a:t>
            </a:r>
            <a:r>
              <a:rPr lang="en" altLang="zh-TW" sz="2800" dirty="0"/>
              <a:t> in the frequency domain and their </a:t>
            </a:r>
            <a:r>
              <a:rPr lang="en" altLang="zh-TW" sz="2800" dirty="0">
                <a:hlinkClick r:id="rId8" tooltip="Impulse response"/>
              </a:rPr>
              <a:t>impulse responses</a:t>
            </a:r>
            <a:r>
              <a:rPr lang="en" altLang="zh-TW" sz="2800" dirty="0"/>
              <a:t> in the time domain.</a:t>
            </a:r>
            <a:endParaRPr kumimoji="1" lang="zh-TW" altLang="en-US" sz="2800" dirty="0"/>
          </a:p>
        </p:txBody>
      </p:sp>
      <p:sp>
        <p:nvSpPr>
          <p:cNvPr id="5" name="投影片編號版面配置區 4">
            <a:extLst>
              <a:ext uri="{FF2B5EF4-FFF2-40B4-BE49-F238E27FC236}">
                <a16:creationId xmlns="" xmlns:a16="http://schemas.microsoft.com/office/drawing/2014/main" id="{023B3F16-4CA0-F240-997B-7CE9B2475006}"/>
              </a:ext>
            </a:extLst>
          </p:cNvPr>
          <p:cNvSpPr>
            <a:spLocks noGrp="1"/>
          </p:cNvSpPr>
          <p:nvPr>
            <p:ph type="sldNum" sz="quarter" idx="12"/>
          </p:nvPr>
        </p:nvSpPr>
        <p:spPr/>
        <p:txBody>
          <a:bodyPr/>
          <a:lstStyle/>
          <a:p>
            <a:fld id="{2E9C8995-155E-4143-9C83-CE73EE704CF0}" type="slidenum">
              <a:rPr kumimoji="1" lang="zh-TW" altLang="en-US" smtClean="0"/>
              <a:t>43</a:t>
            </a:fld>
            <a:endParaRPr kumimoji="1" lang="zh-TW" altLang="en-US"/>
          </a:p>
        </p:txBody>
      </p:sp>
    </p:spTree>
    <p:extLst>
      <p:ext uri="{BB962C8B-B14F-4D97-AF65-F5344CB8AC3E}">
        <p14:creationId xmlns:p14="http://schemas.microsoft.com/office/powerpoint/2010/main" val="372493725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B1460594-EC39-C04F-BCBE-E16EBF324313}"/>
              </a:ext>
            </a:extLst>
          </p:cNvPr>
          <p:cNvSpPr>
            <a:spLocks noGrp="1"/>
          </p:cNvSpPr>
          <p:nvPr>
            <p:ph type="title"/>
          </p:nvPr>
        </p:nvSpPr>
        <p:spPr>
          <a:xfrm>
            <a:off x="935586" y="0"/>
            <a:ext cx="3389026" cy="3726501"/>
          </a:xfrm>
        </p:spPr>
        <p:txBody>
          <a:bodyPr>
            <a:normAutofit/>
          </a:bodyPr>
          <a:lstStyle/>
          <a:p>
            <a:r>
              <a:rPr kumimoji="1" lang="en" altLang="zh-TW" dirty="0"/>
              <a:t>2.12 </a:t>
            </a:r>
            <a:br>
              <a:rPr kumimoji="1" lang="en" altLang="zh-TW" dirty="0"/>
            </a:br>
            <a:r>
              <a:rPr kumimoji="1" lang="en" altLang="zh-TW" dirty="0">
                <a:solidFill>
                  <a:srgbClr val="FF0000"/>
                </a:solidFill>
              </a:rPr>
              <a:t>Neural </a:t>
            </a:r>
            <a:br>
              <a:rPr kumimoji="1" lang="en" altLang="zh-TW" dirty="0">
                <a:solidFill>
                  <a:srgbClr val="FF0000"/>
                </a:solidFill>
              </a:rPr>
            </a:br>
            <a:r>
              <a:rPr kumimoji="1" lang="en" altLang="zh-TW" dirty="0">
                <a:solidFill>
                  <a:srgbClr val="FF0000"/>
                </a:solidFill>
              </a:rPr>
              <a:t>networks</a:t>
            </a:r>
            <a:endParaRPr kumimoji="1" lang="zh-TW" altLang="en-US" dirty="0">
              <a:solidFill>
                <a:srgbClr val="FF0000"/>
              </a:solidFill>
            </a:endParaRPr>
          </a:p>
        </p:txBody>
      </p:sp>
      <p:sp>
        <p:nvSpPr>
          <p:cNvPr id="3" name="內容版面配置區 2">
            <a:extLst>
              <a:ext uri="{FF2B5EF4-FFF2-40B4-BE49-F238E27FC236}">
                <a16:creationId xmlns="" xmlns:a16="http://schemas.microsoft.com/office/drawing/2014/main" id="{760D332F-1EEB-3D48-B95E-5F563A5BC376}"/>
              </a:ext>
            </a:extLst>
          </p:cNvPr>
          <p:cNvSpPr>
            <a:spLocks noGrp="1"/>
          </p:cNvSpPr>
          <p:nvPr>
            <p:ph idx="1"/>
          </p:nvPr>
        </p:nvSpPr>
        <p:spPr>
          <a:xfrm>
            <a:off x="560832" y="3726501"/>
            <a:ext cx="11390376" cy="6088141"/>
          </a:xfrm>
        </p:spPr>
        <p:txBody>
          <a:bodyPr>
            <a:normAutofit/>
          </a:bodyPr>
          <a:lstStyle/>
          <a:p>
            <a:r>
              <a:rPr lang="en" altLang="zh-TW" sz="2800" b="1" dirty="0"/>
              <a:t>Artificial neural networks</a:t>
            </a:r>
            <a:r>
              <a:rPr lang="en" altLang="zh-TW" sz="2800" dirty="0"/>
              <a:t> (</a:t>
            </a:r>
            <a:r>
              <a:rPr lang="en" altLang="zh-TW" sz="2800" b="1" dirty="0"/>
              <a:t>ANN</a:t>
            </a:r>
            <a:r>
              <a:rPr lang="en" altLang="zh-TW" sz="2800" dirty="0"/>
              <a:t>) or </a:t>
            </a:r>
            <a:r>
              <a:rPr lang="en" altLang="zh-TW" sz="2800" b="1" dirty="0"/>
              <a:t>connectionist systems</a:t>
            </a:r>
            <a:r>
              <a:rPr lang="en" altLang="zh-TW" sz="2800" dirty="0"/>
              <a:t> are computing systems vaguely inspired by the </a:t>
            </a:r>
            <a:r>
              <a:rPr lang="en" altLang="zh-TW" sz="2800" dirty="0">
                <a:hlinkClick r:id="rId2" tooltip="Biological neural network"/>
              </a:rPr>
              <a:t>biological neural networks</a:t>
            </a:r>
            <a:r>
              <a:rPr lang="en" altLang="zh-TW" sz="2800" dirty="0"/>
              <a:t> that constitute animal </a:t>
            </a:r>
            <a:r>
              <a:rPr lang="en" altLang="zh-TW" sz="2800" dirty="0">
                <a:hlinkClick r:id="rId3" tooltip="Brain"/>
              </a:rPr>
              <a:t>brains</a:t>
            </a:r>
            <a:r>
              <a:rPr lang="en" altLang="zh-TW" sz="2800" dirty="0"/>
              <a:t>.</a:t>
            </a:r>
            <a:endParaRPr lang="en" altLang="zh-TW" sz="2800" baseline="30000" dirty="0"/>
          </a:p>
          <a:p>
            <a:r>
              <a:rPr lang="en" altLang="zh-TW" sz="2800" dirty="0"/>
              <a:t>Such systems "learn" to perform tasks by considering examples, generally without being programmed with task-specific rules. </a:t>
            </a:r>
          </a:p>
        </p:txBody>
      </p:sp>
      <p:sp>
        <p:nvSpPr>
          <p:cNvPr id="5" name="投影片編號版面配置區 4">
            <a:extLst>
              <a:ext uri="{FF2B5EF4-FFF2-40B4-BE49-F238E27FC236}">
                <a16:creationId xmlns="" xmlns:a16="http://schemas.microsoft.com/office/drawing/2014/main" id="{682CFCA2-6BA5-7047-A40E-4B223D596C98}"/>
              </a:ext>
            </a:extLst>
          </p:cNvPr>
          <p:cNvSpPr>
            <a:spLocks noGrp="1"/>
          </p:cNvSpPr>
          <p:nvPr>
            <p:ph type="sldNum" sz="quarter" idx="12"/>
          </p:nvPr>
        </p:nvSpPr>
        <p:spPr/>
        <p:txBody>
          <a:bodyPr/>
          <a:lstStyle/>
          <a:p>
            <a:fld id="{2E9C8995-155E-4143-9C83-CE73EE704CF0}" type="slidenum">
              <a:rPr kumimoji="1" lang="zh-TW" altLang="en-US" smtClean="0"/>
              <a:t>44</a:t>
            </a:fld>
            <a:endParaRPr kumimoji="1" lang="zh-TW" altLang="en-US"/>
          </a:p>
        </p:txBody>
      </p:sp>
      <p:sp>
        <p:nvSpPr>
          <p:cNvPr id="6" name="矩形 5">
            <a:extLst>
              <a:ext uri="{FF2B5EF4-FFF2-40B4-BE49-F238E27FC236}">
                <a16:creationId xmlns="" xmlns:a16="http://schemas.microsoft.com/office/drawing/2014/main" id="{78502BE9-27D5-BB44-AC02-399745EFAF3B}"/>
              </a:ext>
            </a:extLst>
          </p:cNvPr>
          <p:cNvSpPr/>
          <p:nvPr/>
        </p:nvSpPr>
        <p:spPr>
          <a:xfrm>
            <a:off x="674557" y="389744"/>
            <a:ext cx="3207895" cy="2863122"/>
          </a:xfrm>
          <a:prstGeom prst="rect">
            <a:avLst/>
          </a:prstGeom>
          <a:noFill/>
          <a:ln w="2857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kumimoji="1" lang="zh-TW" altLang="en-US"/>
          </a:p>
        </p:txBody>
      </p:sp>
      <p:grpSp>
        <p:nvGrpSpPr>
          <p:cNvPr id="7" name="群組 6">
            <a:extLst>
              <a:ext uri="{FF2B5EF4-FFF2-40B4-BE49-F238E27FC236}">
                <a16:creationId xmlns="" xmlns:a16="http://schemas.microsoft.com/office/drawing/2014/main" id="{EFFBA6C3-72FA-6946-A85F-46744E666BF7}"/>
              </a:ext>
            </a:extLst>
          </p:cNvPr>
          <p:cNvGrpSpPr/>
          <p:nvPr/>
        </p:nvGrpSpPr>
        <p:grpSpPr>
          <a:xfrm>
            <a:off x="5298921" y="290862"/>
            <a:ext cx="4655639" cy="3171898"/>
            <a:chOff x="5298921" y="290862"/>
            <a:chExt cx="4655639" cy="3171898"/>
          </a:xfrm>
        </p:grpSpPr>
        <p:pic>
          <p:nvPicPr>
            <p:cNvPr id="8" name="圖片 7">
              <a:extLst>
                <a:ext uri="{FF2B5EF4-FFF2-40B4-BE49-F238E27FC236}">
                  <a16:creationId xmlns="" xmlns:a16="http://schemas.microsoft.com/office/drawing/2014/main" id="{794D9290-38D9-D947-BFAF-466EBF673821}"/>
                </a:ext>
              </a:extLst>
            </p:cNvPr>
            <p:cNvPicPr>
              <a:picLocks noChangeAspect="1"/>
            </p:cNvPicPr>
            <p:nvPr/>
          </p:nvPicPr>
          <p:blipFill rotWithShape="1">
            <a:blip r:embed="rId4"/>
            <a:srcRect t="1894"/>
            <a:stretch/>
          </p:blipFill>
          <p:spPr>
            <a:xfrm>
              <a:off x="5298921" y="457199"/>
              <a:ext cx="4655639" cy="3005561"/>
            </a:xfrm>
            <a:prstGeom prst="rect">
              <a:avLst/>
            </a:prstGeom>
          </p:spPr>
        </p:pic>
        <p:sp>
          <p:nvSpPr>
            <p:cNvPr id="9" name="橢圓 8">
              <a:extLst>
                <a:ext uri="{FF2B5EF4-FFF2-40B4-BE49-F238E27FC236}">
                  <a16:creationId xmlns="" xmlns:a16="http://schemas.microsoft.com/office/drawing/2014/main" id="{47C7EBDA-3C88-5E43-86CA-FA8143D7207E}"/>
                </a:ext>
              </a:extLst>
            </p:cNvPr>
            <p:cNvSpPr/>
            <p:nvPr/>
          </p:nvSpPr>
          <p:spPr>
            <a:xfrm>
              <a:off x="5298921" y="290862"/>
              <a:ext cx="374856" cy="458646"/>
            </a:xfrm>
            <a:prstGeom prst="ellipse">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TW" altLang="en-US"/>
            </a:p>
          </p:txBody>
        </p:sp>
      </p:grpSp>
    </p:spTree>
    <p:extLst>
      <p:ext uri="{BB962C8B-B14F-4D97-AF65-F5344CB8AC3E}">
        <p14:creationId xmlns:p14="http://schemas.microsoft.com/office/powerpoint/2010/main" val="17704976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B1460594-EC39-C04F-BCBE-E16EBF324313}"/>
              </a:ext>
            </a:extLst>
          </p:cNvPr>
          <p:cNvSpPr>
            <a:spLocks noGrp="1"/>
          </p:cNvSpPr>
          <p:nvPr>
            <p:ph type="title"/>
          </p:nvPr>
        </p:nvSpPr>
        <p:spPr>
          <a:xfrm>
            <a:off x="838200" y="290862"/>
            <a:ext cx="3194154" cy="3138137"/>
          </a:xfrm>
        </p:spPr>
        <p:txBody>
          <a:bodyPr>
            <a:normAutofit/>
          </a:bodyPr>
          <a:lstStyle/>
          <a:p>
            <a:r>
              <a:rPr kumimoji="1" lang="en" altLang="zh-TW" dirty="0"/>
              <a:t>2.12 </a:t>
            </a:r>
            <a:br>
              <a:rPr kumimoji="1" lang="en" altLang="zh-TW" dirty="0"/>
            </a:br>
            <a:r>
              <a:rPr kumimoji="1" lang="en" altLang="zh-TW" dirty="0"/>
              <a:t>Neural </a:t>
            </a:r>
            <a:br>
              <a:rPr kumimoji="1" lang="en" altLang="zh-TW" dirty="0"/>
            </a:br>
            <a:r>
              <a:rPr kumimoji="1" lang="en" altLang="zh-TW" dirty="0"/>
              <a:t>networks</a:t>
            </a:r>
            <a:endParaRPr kumimoji="1" lang="zh-TW" altLang="en-US" dirty="0"/>
          </a:p>
        </p:txBody>
      </p:sp>
      <p:sp>
        <p:nvSpPr>
          <p:cNvPr id="3" name="內容版面配置區 2">
            <a:extLst>
              <a:ext uri="{FF2B5EF4-FFF2-40B4-BE49-F238E27FC236}">
                <a16:creationId xmlns="" xmlns:a16="http://schemas.microsoft.com/office/drawing/2014/main" id="{760D332F-1EEB-3D48-B95E-5F563A5BC376}"/>
              </a:ext>
            </a:extLst>
          </p:cNvPr>
          <p:cNvSpPr>
            <a:spLocks noGrp="1"/>
          </p:cNvSpPr>
          <p:nvPr>
            <p:ph idx="1"/>
          </p:nvPr>
        </p:nvSpPr>
        <p:spPr>
          <a:xfrm>
            <a:off x="674557" y="3794125"/>
            <a:ext cx="10515600" cy="3063875"/>
          </a:xfrm>
        </p:spPr>
        <p:txBody>
          <a:bodyPr>
            <a:normAutofit/>
          </a:bodyPr>
          <a:lstStyle/>
          <a:p>
            <a:r>
              <a:rPr lang="en" altLang="zh-TW" sz="2400" dirty="0"/>
              <a:t>For example, in </a:t>
            </a:r>
            <a:r>
              <a:rPr lang="en" altLang="zh-TW" sz="2400" dirty="0">
                <a:hlinkClick r:id="rId2" tooltip="Image recognition"/>
              </a:rPr>
              <a:t>image recognition</a:t>
            </a:r>
            <a:r>
              <a:rPr lang="en" altLang="zh-TW" sz="2400" dirty="0"/>
              <a:t>, they might learn to identify images that contain cats by analyzing example images that have been manually </a:t>
            </a:r>
            <a:r>
              <a:rPr lang="en" altLang="zh-TW" sz="2400" dirty="0">
                <a:hlinkClick r:id="rId3" tooltip="Labeled data"/>
              </a:rPr>
              <a:t>labeled</a:t>
            </a:r>
            <a:r>
              <a:rPr lang="en" altLang="zh-TW" sz="2400" dirty="0"/>
              <a:t> as "cat" or "no cat" and using the results to identify cats in other images. </a:t>
            </a:r>
          </a:p>
          <a:p>
            <a:r>
              <a:rPr lang="en" altLang="zh-TW" sz="2400" dirty="0"/>
              <a:t>They do this without any prior knowledge of cats, for example, that they have fur, tails, whiskers and cat-like faces. Instead, they automatically generate identifying characteristics from the examples that they process.</a:t>
            </a:r>
            <a:endParaRPr kumimoji="1" lang="zh-TW" altLang="en-US" sz="2400" dirty="0"/>
          </a:p>
        </p:txBody>
      </p:sp>
      <p:sp>
        <p:nvSpPr>
          <p:cNvPr id="5" name="投影片編號版面配置區 4">
            <a:extLst>
              <a:ext uri="{FF2B5EF4-FFF2-40B4-BE49-F238E27FC236}">
                <a16:creationId xmlns="" xmlns:a16="http://schemas.microsoft.com/office/drawing/2014/main" id="{682CFCA2-6BA5-7047-A40E-4B223D596C98}"/>
              </a:ext>
            </a:extLst>
          </p:cNvPr>
          <p:cNvSpPr>
            <a:spLocks noGrp="1"/>
          </p:cNvSpPr>
          <p:nvPr>
            <p:ph type="sldNum" sz="quarter" idx="12"/>
          </p:nvPr>
        </p:nvSpPr>
        <p:spPr/>
        <p:txBody>
          <a:bodyPr/>
          <a:lstStyle/>
          <a:p>
            <a:fld id="{2E9C8995-155E-4143-9C83-CE73EE704CF0}" type="slidenum">
              <a:rPr kumimoji="1" lang="zh-TW" altLang="en-US" smtClean="0"/>
              <a:t>45</a:t>
            </a:fld>
            <a:endParaRPr kumimoji="1" lang="zh-TW" altLang="en-US"/>
          </a:p>
        </p:txBody>
      </p:sp>
      <p:sp>
        <p:nvSpPr>
          <p:cNvPr id="6" name="矩形 5">
            <a:extLst>
              <a:ext uri="{FF2B5EF4-FFF2-40B4-BE49-F238E27FC236}">
                <a16:creationId xmlns="" xmlns:a16="http://schemas.microsoft.com/office/drawing/2014/main" id="{B8F0880D-7F40-B64B-A7F0-EFBF222B1AA1}"/>
              </a:ext>
            </a:extLst>
          </p:cNvPr>
          <p:cNvSpPr/>
          <p:nvPr/>
        </p:nvSpPr>
        <p:spPr>
          <a:xfrm>
            <a:off x="674557" y="389744"/>
            <a:ext cx="3207895" cy="2863122"/>
          </a:xfrm>
          <a:prstGeom prst="rect">
            <a:avLst/>
          </a:prstGeom>
          <a:noFill/>
          <a:ln w="2857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kumimoji="1" lang="zh-TW" altLang="en-US"/>
          </a:p>
        </p:txBody>
      </p:sp>
      <p:grpSp>
        <p:nvGrpSpPr>
          <p:cNvPr id="10" name="群組 9">
            <a:extLst>
              <a:ext uri="{FF2B5EF4-FFF2-40B4-BE49-F238E27FC236}">
                <a16:creationId xmlns="" xmlns:a16="http://schemas.microsoft.com/office/drawing/2014/main" id="{DA6CF104-928D-9146-BA8F-00A7FDDECC98}"/>
              </a:ext>
            </a:extLst>
          </p:cNvPr>
          <p:cNvGrpSpPr/>
          <p:nvPr/>
        </p:nvGrpSpPr>
        <p:grpSpPr>
          <a:xfrm>
            <a:off x="5298921" y="290862"/>
            <a:ext cx="4655639" cy="3171898"/>
            <a:chOff x="5298921" y="290862"/>
            <a:chExt cx="4655639" cy="3171898"/>
          </a:xfrm>
        </p:grpSpPr>
        <p:pic>
          <p:nvPicPr>
            <p:cNvPr id="7" name="圖片 6">
              <a:extLst>
                <a:ext uri="{FF2B5EF4-FFF2-40B4-BE49-F238E27FC236}">
                  <a16:creationId xmlns="" xmlns:a16="http://schemas.microsoft.com/office/drawing/2014/main" id="{0DAA6C60-DF56-A64C-B517-F8066F3EFE79}"/>
                </a:ext>
              </a:extLst>
            </p:cNvPr>
            <p:cNvPicPr>
              <a:picLocks noChangeAspect="1"/>
            </p:cNvPicPr>
            <p:nvPr/>
          </p:nvPicPr>
          <p:blipFill rotWithShape="1">
            <a:blip r:embed="rId4"/>
            <a:srcRect t="1894"/>
            <a:stretch/>
          </p:blipFill>
          <p:spPr>
            <a:xfrm>
              <a:off x="5298921" y="457199"/>
              <a:ext cx="4655639" cy="3005561"/>
            </a:xfrm>
            <a:prstGeom prst="rect">
              <a:avLst/>
            </a:prstGeom>
          </p:spPr>
        </p:pic>
        <p:sp>
          <p:nvSpPr>
            <p:cNvPr id="9" name="橢圓 8">
              <a:extLst>
                <a:ext uri="{FF2B5EF4-FFF2-40B4-BE49-F238E27FC236}">
                  <a16:creationId xmlns="" xmlns:a16="http://schemas.microsoft.com/office/drawing/2014/main" id="{0F3147BB-237E-CB46-8908-A79B4759EEE8}"/>
                </a:ext>
              </a:extLst>
            </p:cNvPr>
            <p:cNvSpPr/>
            <p:nvPr/>
          </p:nvSpPr>
          <p:spPr>
            <a:xfrm>
              <a:off x="5298921" y="290862"/>
              <a:ext cx="374856" cy="458646"/>
            </a:xfrm>
            <a:prstGeom prst="ellipse">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TW" altLang="en-US"/>
            </a:p>
          </p:txBody>
        </p:sp>
      </p:grpSp>
    </p:spTree>
    <p:extLst>
      <p:ext uri="{BB962C8B-B14F-4D97-AF65-F5344CB8AC3E}">
        <p14:creationId xmlns:p14="http://schemas.microsoft.com/office/powerpoint/2010/main" val="195580248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圓角化對角線角落矩形 5">
            <a:extLst>
              <a:ext uri="{FF2B5EF4-FFF2-40B4-BE49-F238E27FC236}">
                <a16:creationId xmlns="" xmlns:a16="http://schemas.microsoft.com/office/drawing/2014/main" id="{7CC786EB-BD9A-7049-BF11-06CBBA1F3C53}"/>
              </a:ext>
            </a:extLst>
          </p:cNvPr>
          <p:cNvSpPr/>
          <p:nvPr/>
        </p:nvSpPr>
        <p:spPr>
          <a:xfrm>
            <a:off x="704538" y="771640"/>
            <a:ext cx="10268262" cy="1461893"/>
          </a:xfrm>
          <a:prstGeom prst="round2DiagRect">
            <a:avLst>
              <a:gd name="adj1" fmla="val 50000"/>
              <a:gd name="adj2" fmla="val 0"/>
            </a:avLst>
          </a:prstGeom>
          <a:blipFill dpi="0" rotWithShape="1">
            <a:blip r:embed="rId2">
              <a:alphaModFix amt="80000"/>
              <a:duotone>
                <a:schemeClr val="accent6">
                  <a:tint val="70000"/>
                  <a:shade val="63000"/>
                </a:schemeClr>
                <a:schemeClr val="accent6">
                  <a:tint val="10000"/>
                  <a:satMod val="150000"/>
                </a:schemeClr>
              </a:duotone>
            </a:blip>
            <a:srcRect/>
            <a:tile tx="0" ty="0" sx="60000" sy="59000" flip="none" algn="tl"/>
          </a:blipFill>
          <a:ln>
            <a:solidFill>
              <a:schemeClr val="accent6"/>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zh-TW" altLang="en-US"/>
          </a:p>
        </p:txBody>
      </p:sp>
      <p:sp>
        <p:nvSpPr>
          <p:cNvPr id="2" name="標題 1">
            <a:extLst>
              <a:ext uri="{FF2B5EF4-FFF2-40B4-BE49-F238E27FC236}">
                <a16:creationId xmlns="" xmlns:a16="http://schemas.microsoft.com/office/drawing/2014/main" id="{7ED70BF5-5B12-7D43-B949-7F6D5C0452C5}"/>
              </a:ext>
            </a:extLst>
          </p:cNvPr>
          <p:cNvSpPr>
            <a:spLocks noGrp="1"/>
          </p:cNvSpPr>
          <p:nvPr>
            <p:ph type="title"/>
          </p:nvPr>
        </p:nvSpPr>
        <p:spPr>
          <a:xfrm>
            <a:off x="1066800" y="771641"/>
            <a:ext cx="10058400" cy="1609344"/>
          </a:xfrm>
        </p:spPr>
        <p:txBody>
          <a:bodyPr/>
          <a:lstStyle/>
          <a:p>
            <a:r>
              <a:rPr kumimoji="1" lang="en" altLang="zh-TW" dirty="0"/>
              <a:t>2.13 </a:t>
            </a:r>
            <a:r>
              <a:rPr kumimoji="1" lang="en" altLang="zh-TW" dirty="0">
                <a:solidFill>
                  <a:srgbClr val="FF0000"/>
                </a:solidFill>
              </a:rPr>
              <a:t>Partial differential equations</a:t>
            </a:r>
            <a:endParaRPr kumimoji="1" lang="zh-TW" altLang="en-US" dirty="0">
              <a:solidFill>
                <a:srgbClr val="FF0000"/>
              </a:solidFill>
            </a:endParaRPr>
          </a:p>
        </p:txBody>
      </p:sp>
      <p:sp>
        <p:nvSpPr>
          <p:cNvPr id="3" name="內容版面配置區 2">
            <a:extLst>
              <a:ext uri="{FF2B5EF4-FFF2-40B4-BE49-F238E27FC236}">
                <a16:creationId xmlns="" xmlns:a16="http://schemas.microsoft.com/office/drawing/2014/main" id="{D097DC7D-545B-C741-B51A-ACBBE2EC40A6}"/>
              </a:ext>
            </a:extLst>
          </p:cNvPr>
          <p:cNvSpPr>
            <a:spLocks noGrp="1"/>
          </p:cNvSpPr>
          <p:nvPr>
            <p:ph idx="1"/>
          </p:nvPr>
        </p:nvSpPr>
        <p:spPr>
          <a:xfrm>
            <a:off x="704538" y="2538314"/>
            <a:ext cx="11353800" cy="4172308"/>
          </a:xfrm>
        </p:spPr>
        <p:txBody>
          <a:bodyPr>
            <a:normAutofit/>
          </a:bodyPr>
          <a:lstStyle/>
          <a:p>
            <a:r>
              <a:rPr lang="en" altLang="zh-TW" sz="2800" dirty="0"/>
              <a:t>In </a:t>
            </a:r>
            <a:r>
              <a:rPr lang="en" altLang="zh-TW" sz="2800" dirty="0">
                <a:hlinkClick r:id="rId3" tooltip="Mathematics"/>
              </a:rPr>
              <a:t>mathematics</a:t>
            </a:r>
            <a:r>
              <a:rPr lang="en" altLang="zh-TW" sz="2800" dirty="0"/>
              <a:t>, a </a:t>
            </a:r>
            <a:r>
              <a:rPr lang="en" altLang="zh-TW" sz="2800" b="1" dirty="0"/>
              <a:t>partial differential equation</a:t>
            </a:r>
            <a:r>
              <a:rPr lang="en" altLang="zh-TW" sz="2800" dirty="0"/>
              <a:t> (</a:t>
            </a:r>
            <a:r>
              <a:rPr lang="en" altLang="zh-TW" sz="2800" b="1" dirty="0"/>
              <a:t>PDE</a:t>
            </a:r>
            <a:r>
              <a:rPr lang="en" altLang="zh-TW" sz="2800" dirty="0"/>
              <a:t>) is a </a:t>
            </a:r>
            <a:r>
              <a:rPr lang="en" altLang="zh-TW" sz="2800" dirty="0">
                <a:hlinkClick r:id="rId4" tooltip="Differential equation"/>
              </a:rPr>
              <a:t>differential equation</a:t>
            </a:r>
            <a:r>
              <a:rPr lang="en" altLang="zh-TW" sz="2800" dirty="0"/>
              <a:t> that contains unknown </a:t>
            </a:r>
            <a:r>
              <a:rPr lang="en" altLang="zh-TW" sz="2800" dirty="0">
                <a:hlinkClick r:id="rId5" tooltip="Multivariable calculus"/>
              </a:rPr>
              <a:t>multivariable functions</a:t>
            </a:r>
            <a:r>
              <a:rPr lang="en" altLang="zh-TW" sz="2800" dirty="0"/>
              <a:t> and their </a:t>
            </a:r>
            <a:r>
              <a:rPr lang="en" altLang="zh-TW" sz="2800" dirty="0">
                <a:hlinkClick r:id="rId6" tooltip="Partial derivative"/>
              </a:rPr>
              <a:t>partial derivatives</a:t>
            </a:r>
            <a:r>
              <a:rPr lang="en" altLang="zh-TW" sz="2800" dirty="0"/>
              <a:t>. </a:t>
            </a:r>
          </a:p>
          <a:p>
            <a:r>
              <a:rPr lang="en" altLang="zh-TW" sz="2800" dirty="0"/>
              <a:t>PDEs are used to formulate problems involving functions of several variables, and are either solved by hand, or used to create a </a:t>
            </a:r>
            <a:r>
              <a:rPr lang="en" altLang="zh-TW" sz="2800" dirty="0">
                <a:hlinkClick r:id="rId7" tooltip="Computer model"/>
              </a:rPr>
              <a:t>computer model</a:t>
            </a:r>
            <a:r>
              <a:rPr lang="en" altLang="zh-TW" sz="2800" dirty="0"/>
              <a:t>. </a:t>
            </a:r>
          </a:p>
          <a:p>
            <a:r>
              <a:rPr lang="en" altLang="zh-TW" sz="2800" dirty="0"/>
              <a:t>A special case is </a:t>
            </a:r>
            <a:r>
              <a:rPr lang="en" altLang="zh-TW" sz="2800" dirty="0">
                <a:hlinkClick r:id="rId8" tooltip="Ordinary differential equation"/>
              </a:rPr>
              <a:t>ordinary differential equations</a:t>
            </a:r>
            <a:r>
              <a:rPr lang="en" altLang="zh-TW" sz="2800" dirty="0"/>
              <a:t> (ODEs), which deal with </a:t>
            </a:r>
            <a:r>
              <a:rPr lang="en" altLang="zh-TW" sz="2800" dirty="0">
                <a:hlinkClick r:id="rId9" tooltip="Function (mathematics)"/>
              </a:rPr>
              <a:t>functions</a:t>
            </a:r>
            <a:r>
              <a:rPr lang="en" altLang="zh-TW" sz="2800" dirty="0"/>
              <a:t> of a single variable and their </a:t>
            </a:r>
            <a:r>
              <a:rPr lang="en" altLang="zh-TW" sz="2800" dirty="0">
                <a:hlinkClick r:id="rId10" tooltip="Derivative"/>
              </a:rPr>
              <a:t>derivatives</a:t>
            </a:r>
            <a:r>
              <a:rPr lang="en" altLang="zh-TW" sz="2800" dirty="0"/>
              <a:t>.</a:t>
            </a:r>
          </a:p>
          <a:p>
            <a:endParaRPr kumimoji="1" lang="en" altLang="zh-TW" sz="2800" dirty="0"/>
          </a:p>
          <a:p>
            <a:endParaRPr kumimoji="1" lang="en" altLang="zh-TW" sz="2800" dirty="0"/>
          </a:p>
          <a:p>
            <a:endParaRPr kumimoji="1" lang="en" altLang="zh-TW" sz="2800" dirty="0"/>
          </a:p>
          <a:p>
            <a:endParaRPr kumimoji="1" lang="en" altLang="zh-TW" sz="2800" dirty="0"/>
          </a:p>
          <a:p>
            <a:endParaRPr kumimoji="1" lang="en" altLang="zh-TW" sz="2800" dirty="0"/>
          </a:p>
          <a:p>
            <a:endParaRPr kumimoji="1" lang="zh-TW" altLang="en-US" sz="2800" dirty="0"/>
          </a:p>
        </p:txBody>
      </p:sp>
      <p:sp>
        <p:nvSpPr>
          <p:cNvPr id="5" name="投影片編號版面配置區 4">
            <a:extLst>
              <a:ext uri="{FF2B5EF4-FFF2-40B4-BE49-F238E27FC236}">
                <a16:creationId xmlns="" xmlns:a16="http://schemas.microsoft.com/office/drawing/2014/main" id="{CA61ADDF-774E-2741-853D-8EC9CD1674BE}"/>
              </a:ext>
            </a:extLst>
          </p:cNvPr>
          <p:cNvSpPr>
            <a:spLocks noGrp="1"/>
          </p:cNvSpPr>
          <p:nvPr>
            <p:ph type="sldNum" sz="quarter" idx="12"/>
          </p:nvPr>
        </p:nvSpPr>
        <p:spPr/>
        <p:txBody>
          <a:bodyPr/>
          <a:lstStyle/>
          <a:p>
            <a:fld id="{2E9C8995-155E-4143-9C83-CE73EE704CF0}" type="slidenum">
              <a:rPr kumimoji="1" lang="zh-TW" altLang="en-US" smtClean="0"/>
              <a:t>46</a:t>
            </a:fld>
            <a:endParaRPr kumimoji="1" lang="zh-TW" altLang="en-US"/>
          </a:p>
        </p:txBody>
      </p:sp>
    </p:spTree>
    <p:extLst>
      <p:ext uri="{BB962C8B-B14F-4D97-AF65-F5344CB8AC3E}">
        <p14:creationId xmlns:p14="http://schemas.microsoft.com/office/powerpoint/2010/main" val="352154815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圓角化對角線角落矩形 5">
            <a:extLst>
              <a:ext uri="{FF2B5EF4-FFF2-40B4-BE49-F238E27FC236}">
                <a16:creationId xmlns="" xmlns:a16="http://schemas.microsoft.com/office/drawing/2014/main" id="{4D64C0EC-9A3E-3C43-8247-A23D25B4BE79}"/>
              </a:ext>
            </a:extLst>
          </p:cNvPr>
          <p:cNvSpPr/>
          <p:nvPr/>
        </p:nvSpPr>
        <p:spPr>
          <a:xfrm>
            <a:off x="620948" y="285141"/>
            <a:ext cx="10268262" cy="1461893"/>
          </a:xfrm>
          <a:prstGeom prst="round2DiagRect">
            <a:avLst>
              <a:gd name="adj1" fmla="val 50000"/>
              <a:gd name="adj2" fmla="val 0"/>
            </a:avLst>
          </a:prstGeom>
          <a:blipFill dpi="0" rotWithShape="1">
            <a:blip r:embed="rId2">
              <a:alphaModFix amt="80000"/>
              <a:duotone>
                <a:schemeClr val="accent6">
                  <a:tint val="70000"/>
                  <a:shade val="63000"/>
                </a:schemeClr>
                <a:schemeClr val="accent6">
                  <a:tint val="10000"/>
                  <a:satMod val="150000"/>
                </a:schemeClr>
              </a:duotone>
            </a:blip>
            <a:srcRect/>
            <a:tile tx="0" ty="0" sx="60000" sy="59000" flip="none" algn="tl"/>
          </a:blipFill>
          <a:ln>
            <a:solidFill>
              <a:schemeClr val="accent6"/>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zh-TW" altLang="en-US"/>
          </a:p>
        </p:txBody>
      </p:sp>
      <p:sp>
        <p:nvSpPr>
          <p:cNvPr id="5" name="標題 1">
            <a:extLst>
              <a:ext uri="{FF2B5EF4-FFF2-40B4-BE49-F238E27FC236}">
                <a16:creationId xmlns="" xmlns:a16="http://schemas.microsoft.com/office/drawing/2014/main" id="{B2AD0E68-432A-A943-B708-F6A3C593D4EA}"/>
              </a:ext>
            </a:extLst>
          </p:cNvPr>
          <p:cNvSpPr>
            <a:spLocks noGrp="1"/>
          </p:cNvSpPr>
          <p:nvPr>
            <p:ph type="title"/>
          </p:nvPr>
        </p:nvSpPr>
        <p:spPr>
          <a:xfrm>
            <a:off x="1073354" y="308306"/>
            <a:ext cx="10058400" cy="1609344"/>
          </a:xfrm>
        </p:spPr>
        <p:txBody>
          <a:bodyPr/>
          <a:lstStyle/>
          <a:p>
            <a:r>
              <a:rPr kumimoji="1" lang="en" altLang="zh-TW" dirty="0"/>
              <a:t>2.13 Partial differential equations</a:t>
            </a:r>
            <a:endParaRPr kumimoji="1" lang="zh-TW" altLang="en-US" dirty="0"/>
          </a:p>
        </p:txBody>
      </p:sp>
      <p:sp>
        <p:nvSpPr>
          <p:cNvPr id="3" name="內容版面配置區 2">
            <a:extLst>
              <a:ext uri="{FF2B5EF4-FFF2-40B4-BE49-F238E27FC236}">
                <a16:creationId xmlns="" xmlns:a16="http://schemas.microsoft.com/office/drawing/2014/main" id="{0780AFCF-E025-B44A-899A-ADEA5BCF5B6C}"/>
              </a:ext>
            </a:extLst>
          </p:cNvPr>
          <p:cNvSpPr>
            <a:spLocks noGrp="1"/>
          </p:cNvSpPr>
          <p:nvPr>
            <p:ph idx="1"/>
          </p:nvPr>
        </p:nvSpPr>
        <p:spPr>
          <a:xfrm>
            <a:off x="620948" y="1940815"/>
            <a:ext cx="10740242" cy="5191125"/>
          </a:xfrm>
        </p:spPr>
        <p:txBody>
          <a:bodyPr>
            <a:normAutofit/>
          </a:bodyPr>
          <a:lstStyle/>
          <a:p>
            <a:r>
              <a:rPr lang="en" altLang="zh-TW" sz="2800" dirty="0"/>
              <a:t>PDEs can be used to describe a wide variety of phenomena such as </a:t>
            </a:r>
            <a:r>
              <a:rPr lang="en" altLang="zh-TW" sz="2800" dirty="0">
                <a:hlinkClick r:id="rId3" tooltip="Sound"/>
              </a:rPr>
              <a:t>sound</a:t>
            </a:r>
            <a:r>
              <a:rPr lang="en" altLang="zh-TW" sz="2800" dirty="0"/>
              <a:t>, </a:t>
            </a:r>
            <a:r>
              <a:rPr lang="en" altLang="zh-TW" sz="2800" dirty="0">
                <a:hlinkClick r:id="rId4" tooltip="Heat"/>
              </a:rPr>
              <a:t>heat</a:t>
            </a:r>
            <a:r>
              <a:rPr lang="en" altLang="zh-TW" sz="2800" dirty="0"/>
              <a:t>, </a:t>
            </a:r>
            <a:r>
              <a:rPr lang="en" altLang="zh-TW" sz="2800" dirty="0">
                <a:hlinkClick r:id="rId5" tooltip="Diffusion"/>
              </a:rPr>
              <a:t>diffusion</a:t>
            </a:r>
            <a:r>
              <a:rPr lang="en" altLang="zh-TW" sz="2800" dirty="0"/>
              <a:t>, </a:t>
            </a:r>
            <a:r>
              <a:rPr lang="en" altLang="zh-TW" sz="2800" dirty="0">
                <a:hlinkClick r:id="rId6" tooltip="Electrostatics"/>
              </a:rPr>
              <a:t>electrostatics</a:t>
            </a:r>
            <a:r>
              <a:rPr lang="en" altLang="zh-TW" sz="2800" dirty="0"/>
              <a:t>, </a:t>
            </a:r>
            <a:r>
              <a:rPr lang="en" altLang="zh-TW" sz="2800" dirty="0">
                <a:hlinkClick r:id="rId7" tooltip="Electromagnetism"/>
              </a:rPr>
              <a:t>electrodynamics</a:t>
            </a:r>
            <a:r>
              <a:rPr lang="en" altLang="zh-TW" sz="2800" dirty="0"/>
              <a:t>, </a:t>
            </a:r>
            <a:r>
              <a:rPr lang="en" altLang="zh-TW" sz="2800" dirty="0">
                <a:hlinkClick r:id="rId8" tooltip="Fluid dynamics"/>
              </a:rPr>
              <a:t>fluid dynamics</a:t>
            </a:r>
            <a:r>
              <a:rPr lang="en" altLang="zh-TW" sz="2800" dirty="0"/>
              <a:t>, </a:t>
            </a:r>
            <a:r>
              <a:rPr lang="en" altLang="zh-TW" sz="2800" dirty="0">
                <a:hlinkClick r:id="rId9" tooltip="Elasticity (physics)"/>
              </a:rPr>
              <a:t>elasticity</a:t>
            </a:r>
            <a:r>
              <a:rPr lang="en" altLang="zh-TW" sz="2800" dirty="0"/>
              <a:t>, </a:t>
            </a:r>
            <a:r>
              <a:rPr lang="en" altLang="zh-TW" sz="2800" dirty="0">
                <a:hlinkClick r:id="rId10" tooltip="Gravitation"/>
              </a:rPr>
              <a:t>gravitation</a:t>
            </a:r>
            <a:r>
              <a:rPr lang="en" altLang="zh-TW" sz="2800" dirty="0"/>
              <a:t> and </a:t>
            </a:r>
            <a:r>
              <a:rPr lang="en" altLang="zh-TW" sz="2800" dirty="0">
                <a:hlinkClick r:id="rId11" tooltip="Quantum mechanics"/>
              </a:rPr>
              <a:t>quantum mechanics</a:t>
            </a:r>
            <a:r>
              <a:rPr lang="en" altLang="zh-TW" sz="2800" dirty="0"/>
              <a:t>. </a:t>
            </a:r>
          </a:p>
          <a:p>
            <a:r>
              <a:rPr lang="en" altLang="zh-TW" sz="2800" dirty="0"/>
              <a:t>These seemingly distinct physical phenomena can be </a:t>
            </a:r>
            <a:r>
              <a:rPr lang="en" altLang="zh-TW" sz="2800" dirty="0" err="1"/>
              <a:t>formalised</a:t>
            </a:r>
            <a:r>
              <a:rPr lang="en" altLang="zh-TW" sz="2800" dirty="0"/>
              <a:t> similarly in terms of PDEs. </a:t>
            </a:r>
          </a:p>
          <a:p>
            <a:r>
              <a:rPr lang="en" altLang="zh-TW" sz="2800" dirty="0"/>
              <a:t>Just as ordinary differential equations often model one-dimensional </a:t>
            </a:r>
            <a:r>
              <a:rPr lang="en" altLang="zh-TW" sz="2800" dirty="0">
                <a:hlinkClick r:id="rId12" tooltip="Dynamical system"/>
              </a:rPr>
              <a:t>dynamical systems</a:t>
            </a:r>
            <a:r>
              <a:rPr lang="en" altLang="zh-TW" sz="2800" dirty="0"/>
              <a:t>, partial differential equations often model </a:t>
            </a:r>
            <a:r>
              <a:rPr lang="en" altLang="zh-TW" sz="2800" dirty="0">
                <a:hlinkClick r:id="rId13" tooltip="Multidimensional system"/>
              </a:rPr>
              <a:t>multidimensional systems</a:t>
            </a:r>
            <a:r>
              <a:rPr lang="en" altLang="zh-TW" sz="2800" dirty="0"/>
              <a:t>. </a:t>
            </a:r>
          </a:p>
          <a:p>
            <a:r>
              <a:rPr lang="en" altLang="zh-TW" sz="2800" dirty="0"/>
              <a:t>PDEs find their </a:t>
            </a:r>
            <a:r>
              <a:rPr lang="en" altLang="zh-TW" sz="2800" dirty="0" err="1"/>
              <a:t>generalisation</a:t>
            </a:r>
            <a:r>
              <a:rPr lang="en" altLang="zh-TW" sz="2800" dirty="0"/>
              <a:t> in </a:t>
            </a:r>
            <a:r>
              <a:rPr lang="en" altLang="zh-TW" sz="2800" dirty="0">
                <a:hlinkClick r:id="rId14" tooltip="Stochastic partial differential equation"/>
              </a:rPr>
              <a:t>stochastic partial differential equations</a:t>
            </a:r>
            <a:r>
              <a:rPr lang="en" altLang="zh-TW" sz="2800" dirty="0"/>
              <a:t>.</a:t>
            </a:r>
          </a:p>
          <a:p>
            <a:endParaRPr kumimoji="1" lang="zh-TW" altLang="en-US" sz="2800" dirty="0"/>
          </a:p>
        </p:txBody>
      </p:sp>
      <p:sp>
        <p:nvSpPr>
          <p:cNvPr id="4" name="投影片編號版面配置區 3">
            <a:extLst>
              <a:ext uri="{FF2B5EF4-FFF2-40B4-BE49-F238E27FC236}">
                <a16:creationId xmlns="" xmlns:a16="http://schemas.microsoft.com/office/drawing/2014/main" id="{FC28D2F1-BAD3-594C-B915-B126220127E7}"/>
              </a:ext>
            </a:extLst>
          </p:cNvPr>
          <p:cNvSpPr>
            <a:spLocks noGrp="1"/>
          </p:cNvSpPr>
          <p:nvPr>
            <p:ph type="sldNum" sz="quarter" idx="12"/>
          </p:nvPr>
        </p:nvSpPr>
        <p:spPr/>
        <p:txBody>
          <a:bodyPr/>
          <a:lstStyle/>
          <a:p>
            <a:fld id="{2E9C8995-155E-4143-9C83-CE73EE704CF0}" type="slidenum">
              <a:rPr kumimoji="1" lang="zh-TW" altLang="en-US" smtClean="0"/>
              <a:t>47</a:t>
            </a:fld>
            <a:endParaRPr kumimoji="1" lang="zh-TW" altLang="en-US"/>
          </a:p>
        </p:txBody>
      </p:sp>
    </p:spTree>
    <p:extLst>
      <p:ext uri="{BB962C8B-B14F-4D97-AF65-F5344CB8AC3E}">
        <p14:creationId xmlns:p14="http://schemas.microsoft.com/office/powerpoint/2010/main" val="404329749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五邊形 12">
            <a:extLst>
              <a:ext uri="{FF2B5EF4-FFF2-40B4-BE49-F238E27FC236}">
                <a16:creationId xmlns="" xmlns:a16="http://schemas.microsoft.com/office/drawing/2014/main" id="{41E6D021-58D6-F34E-A18F-0ED0F57FEB19}"/>
              </a:ext>
            </a:extLst>
          </p:cNvPr>
          <p:cNvSpPr/>
          <p:nvPr/>
        </p:nvSpPr>
        <p:spPr>
          <a:xfrm>
            <a:off x="736487" y="659567"/>
            <a:ext cx="5936105" cy="1488377"/>
          </a:xfrm>
          <a:prstGeom prst="homePlate">
            <a:avLst/>
          </a:prstGeom>
          <a:blipFill dpi="0" rotWithShape="1">
            <a:blip r:embed="rId2">
              <a:alphaModFix amt="73000"/>
              <a:duotone>
                <a:schemeClr val="accent6">
                  <a:tint val="70000"/>
                  <a:shade val="63000"/>
                </a:schemeClr>
                <a:schemeClr val="accent6">
                  <a:tint val="10000"/>
                  <a:satMod val="150000"/>
                </a:schemeClr>
              </a:duotone>
            </a:blip>
            <a:srcRect/>
            <a:tile tx="0" ty="0" sx="60000" sy="59000" flip="none" algn="tl"/>
          </a:blipFill>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zh-TW" altLang="en-US" dirty="0">
              <a:solidFill>
                <a:schemeClr val="accent5">
                  <a:lumMod val="60000"/>
                  <a:lumOff val="40000"/>
                  <a:alpha val="40000"/>
                </a:schemeClr>
              </a:solidFill>
            </a:endParaRPr>
          </a:p>
        </p:txBody>
      </p:sp>
      <p:sp>
        <p:nvSpPr>
          <p:cNvPr id="2" name="標題 1">
            <a:extLst>
              <a:ext uri="{FF2B5EF4-FFF2-40B4-BE49-F238E27FC236}">
                <a16:creationId xmlns="" xmlns:a16="http://schemas.microsoft.com/office/drawing/2014/main" id="{33EDA2F8-F5C6-684F-8835-4CDB6BDCABCF}"/>
              </a:ext>
            </a:extLst>
          </p:cNvPr>
          <p:cNvSpPr>
            <a:spLocks noGrp="1"/>
          </p:cNvSpPr>
          <p:nvPr>
            <p:ph type="title"/>
          </p:nvPr>
        </p:nvSpPr>
        <p:spPr>
          <a:xfrm>
            <a:off x="1066800" y="659567"/>
            <a:ext cx="10058400" cy="1609344"/>
          </a:xfrm>
        </p:spPr>
        <p:txBody>
          <a:bodyPr/>
          <a:lstStyle/>
          <a:p>
            <a:r>
              <a:rPr kumimoji="1" lang="en" altLang="zh-TW" dirty="0">
                <a:solidFill>
                  <a:srgbClr val="FF0000"/>
                </a:solidFill>
              </a:rPr>
              <a:t>2.14 </a:t>
            </a:r>
            <a:r>
              <a:rPr kumimoji="1" lang="en" altLang="zh-TW" dirty="0" err="1">
                <a:solidFill>
                  <a:srgbClr val="FF0000"/>
                </a:solidFill>
              </a:rPr>
              <a:t>Pixelation</a:t>
            </a:r>
            <a:endParaRPr kumimoji="1" lang="zh-TW" altLang="en-US" dirty="0">
              <a:solidFill>
                <a:srgbClr val="FF0000"/>
              </a:solidFill>
            </a:endParaRPr>
          </a:p>
        </p:txBody>
      </p:sp>
      <p:sp>
        <p:nvSpPr>
          <p:cNvPr id="3" name="內容版面配置區 2">
            <a:extLst>
              <a:ext uri="{FF2B5EF4-FFF2-40B4-BE49-F238E27FC236}">
                <a16:creationId xmlns="" xmlns:a16="http://schemas.microsoft.com/office/drawing/2014/main" id="{8940B48B-5A43-544D-B1EC-19C45312268B}"/>
              </a:ext>
            </a:extLst>
          </p:cNvPr>
          <p:cNvSpPr>
            <a:spLocks noGrp="1"/>
          </p:cNvSpPr>
          <p:nvPr>
            <p:ph idx="1"/>
          </p:nvPr>
        </p:nvSpPr>
        <p:spPr>
          <a:xfrm>
            <a:off x="724916" y="2268911"/>
            <a:ext cx="5947676" cy="4351338"/>
          </a:xfrm>
        </p:spPr>
        <p:txBody>
          <a:bodyPr>
            <a:normAutofit/>
          </a:bodyPr>
          <a:lstStyle/>
          <a:p>
            <a:r>
              <a:rPr lang="en" altLang="zh-TW" sz="2400" dirty="0"/>
              <a:t>In </a:t>
            </a:r>
            <a:r>
              <a:rPr lang="en" altLang="zh-TW" sz="2400" dirty="0">
                <a:hlinkClick r:id="rId3" tooltip="Computer graphics"/>
              </a:rPr>
              <a:t>computer graphics</a:t>
            </a:r>
            <a:r>
              <a:rPr lang="en" altLang="zh-TW" sz="2400" dirty="0"/>
              <a:t>, </a:t>
            </a:r>
            <a:r>
              <a:rPr lang="en" altLang="zh-TW" sz="2400" b="1" dirty="0" err="1"/>
              <a:t>pixelation</a:t>
            </a:r>
            <a:r>
              <a:rPr lang="en" altLang="zh-TW" sz="2400" dirty="0"/>
              <a:t> </a:t>
            </a:r>
          </a:p>
          <a:p>
            <a:r>
              <a:rPr lang="en" altLang="zh-TW" sz="2400" dirty="0"/>
              <a:t>(or </a:t>
            </a:r>
            <a:r>
              <a:rPr lang="en" altLang="zh-TW" sz="2400" b="1" dirty="0" err="1"/>
              <a:t>pixellation</a:t>
            </a:r>
            <a:r>
              <a:rPr lang="en" altLang="zh-TW" sz="2400" dirty="0"/>
              <a:t> in </a:t>
            </a:r>
            <a:r>
              <a:rPr lang="en" altLang="zh-TW" sz="2400" dirty="0">
                <a:hlinkClick r:id="rId4" tooltip="British English"/>
              </a:rPr>
              <a:t>British English</a:t>
            </a:r>
            <a:r>
              <a:rPr lang="en" altLang="zh-TW" sz="2400" dirty="0"/>
              <a:t>) is caused by displaying a </a:t>
            </a:r>
            <a:r>
              <a:rPr lang="en" altLang="zh-TW" sz="2400" dirty="0">
                <a:hlinkClick r:id="rId5" tooltip="Bitmap"/>
              </a:rPr>
              <a:t>bitmap</a:t>
            </a:r>
            <a:r>
              <a:rPr lang="en" altLang="zh-TW" sz="2400" dirty="0"/>
              <a:t> or a section of a bitmap at such a large size that individual </a:t>
            </a:r>
            <a:r>
              <a:rPr lang="en" altLang="zh-TW" sz="2400" dirty="0">
                <a:hlinkClick r:id="rId6" tooltip="Pixel"/>
              </a:rPr>
              <a:t>pixels</a:t>
            </a:r>
            <a:r>
              <a:rPr lang="en" altLang="zh-TW" sz="2400" dirty="0"/>
              <a:t>, small single-colored square display elements that comprise the bitmap, are visible.</a:t>
            </a:r>
          </a:p>
          <a:p>
            <a:endParaRPr lang="en" altLang="zh-TW" sz="2400" dirty="0"/>
          </a:p>
          <a:p>
            <a:r>
              <a:rPr lang="en" altLang="zh-TW" sz="2400" dirty="0"/>
              <a:t> Such an image is said to be </a:t>
            </a:r>
            <a:r>
              <a:rPr lang="en" altLang="zh-TW" sz="2400" b="1" dirty="0">
                <a:hlinkClick r:id="rId7" tooltip="wiktionary:pixelated"/>
              </a:rPr>
              <a:t>pixelated</a:t>
            </a:r>
            <a:r>
              <a:rPr lang="en" altLang="zh-TW" sz="2400" dirty="0"/>
              <a:t> (</a:t>
            </a:r>
            <a:r>
              <a:rPr lang="en" altLang="zh-TW" sz="2400" b="1" dirty="0">
                <a:hlinkClick r:id="rId8" tooltip="wiktionary:pixellated"/>
              </a:rPr>
              <a:t>pixelated</a:t>
            </a:r>
            <a:r>
              <a:rPr lang="en" altLang="zh-TW" sz="2400" b="1" dirty="0"/>
              <a:t> </a:t>
            </a:r>
            <a:r>
              <a:rPr lang="en" altLang="zh-TW" sz="2400" dirty="0"/>
              <a:t>in the UK).</a:t>
            </a:r>
            <a:endParaRPr kumimoji="1" lang="zh-TW" altLang="en-US" sz="2400" dirty="0"/>
          </a:p>
        </p:txBody>
      </p:sp>
      <p:sp>
        <p:nvSpPr>
          <p:cNvPr id="6" name="投影片編號版面配置區 5">
            <a:extLst>
              <a:ext uri="{FF2B5EF4-FFF2-40B4-BE49-F238E27FC236}">
                <a16:creationId xmlns="" xmlns:a16="http://schemas.microsoft.com/office/drawing/2014/main" id="{2BFA11B0-5ECC-694C-BB77-E593E479B63A}"/>
              </a:ext>
            </a:extLst>
          </p:cNvPr>
          <p:cNvSpPr>
            <a:spLocks noGrp="1"/>
          </p:cNvSpPr>
          <p:nvPr>
            <p:ph type="sldNum" sz="quarter" idx="12"/>
          </p:nvPr>
        </p:nvSpPr>
        <p:spPr/>
        <p:txBody>
          <a:bodyPr/>
          <a:lstStyle/>
          <a:p>
            <a:fld id="{2E9C8995-155E-4143-9C83-CE73EE704CF0}" type="slidenum">
              <a:rPr kumimoji="1" lang="zh-TW" altLang="en-US" smtClean="0"/>
              <a:t>48</a:t>
            </a:fld>
            <a:endParaRPr kumimoji="1" lang="zh-TW" altLang="en-US"/>
          </a:p>
        </p:txBody>
      </p:sp>
      <p:pic>
        <p:nvPicPr>
          <p:cNvPr id="5" name="圖片 4">
            <a:extLst>
              <a:ext uri="{FF2B5EF4-FFF2-40B4-BE49-F238E27FC236}">
                <a16:creationId xmlns="" xmlns:a16="http://schemas.microsoft.com/office/drawing/2014/main" id="{55AAE547-F6B3-954E-945C-D79374CEBD17}"/>
              </a:ext>
            </a:extLst>
          </p:cNvPr>
          <p:cNvPicPr>
            <a:picLocks noChangeAspect="1"/>
          </p:cNvPicPr>
          <p:nvPr/>
        </p:nvPicPr>
        <p:blipFill>
          <a:blip r:embed="rId9"/>
          <a:stretch>
            <a:fillRect/>
          </a:stretch>
        </p:blipFill>
        <p:spPr>
          <a:xfrm>
            <a:off x="6774305" y="887406"/>
            <a:ext cx="4856863" cy="5258558"/>
          </a:xfrm>
          <a:prstGeom prst="rect">
            <a:avLst/>
          </a:prstGeom>
        </p:spPr>
      </p:pic>
    </p:spTree>
    <p:extLst>
      <p:ext uri="{BB962C8B-B14F-4D97-AF65-F5344CB8AC3E}">
        <p14:creationId xmlns:p14="http://schemas.microsoft.com/office/powerpoint/2010/main" val="6837819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13BF2E11-0E75-ED4A-819B-4CB1F620F142}"/>
              </a:ext>
            </a:extLst>
          </p:cNvPr>
          <p:cNvSpPr>
            <a:spLocks noGrp="1"/>
          </p:cNvSpPr>
          <p:nvPr>
            <p:ph type="title"/>
          </p:nvPr>
        </p:nvSpPr>
        <p:spPr>
          <a:xfrm>
            <a:off x="1252728" y="2432657"/>
            <a:ext cx="10058400" cy="1609344"/>
          </a:xfrm>
        </p:spPr>
        <p:txBody>
          <a:bodyPr/>
          <a:lstStyle/>
          <a:p>
            <a:r>
              <a:rPr kumimoji="1" lang="en-US" altLang="zh-TW" dirty="0"/>
              <a:t>1</a:t>
            </a:r>
            <a:r>
              <a:rPr kumimoji="1" lang="en-US" altLang="zh-TW" dirty="0">
                <a:solidFill>
                  <a:srgbClr val="FF0000"/>
                </a:solidFill>
              </a:rPr>
              <a:t>. </a:t>
            </a:r>
            <a:r>
              <a:rPr lang="en-US" altLang="zh-TW" dirty="0">
                <a:solidFill>
                  <a:srgbClr val="FF0000"/>
                </a:solidFill>
              </a:rPr>
              <a:t>History</a:t>
            </a:r>
            <a:endParaRPr kumimoji="1" lang="zh-TW" altLang="en-US" dirty="0">
              <a:solidFill>
                <a:srgbClr val="FF0000"/>
              </a:solidFill>
            </a:endParaRPr>
          </a:p>
        </p:txBody>
      </p:sp>
      <p:sp>
        <p:nvSpPr>
          <p:cNvPr id="3" name="內容版面配置區 2">
            <a:extLst>
              <a:ext uri="{FF2B5EF4-FFF2-40B4-BE49-F238E27FC236}">
                <a16:creationId xmlns="" xmlns:a16="http://schemas.microsoft.com/office/drawing/2014/main" id="{218897A2-0D9C-6A43-8E1C-4CC2A90AB96C}"/>
              </a:ext>
            </a:extLst>
          </p:cNvPr>
          <p:cNvSpPr>
            <a:spLocks noGrp="1"/>
          </p:cNvSpPr>
          <p:nvPr>
            <p:ph idx="1"/>
          </p:nvPr>
        </p:nvSpPr>
        <p:spPr>
          <a:xfrm>
            <a:off x="4833257" y="767444"/>
            <a:ext cx="6414218" cy="5725432"/>
          </a:xfrm>
        </p:spPr>
        <p:txBody>
          <a:bodyPr>
            <a:normAutofit/>
          </a:bodyPr>
          <a:lstStyle/>
          <a:p>
            <a:r>
              <a:rPr lang="en-US" altLang="zh-TW" sz="2800" dirty="0"/>
              <a:t>Many of the techniques of </a:t>
            </a:r>
            <a:r>
              <a:rPr lang="en-US" altLang="zh-TW" sz="2800" dirty="0">
                <a:hlinkClick r:id="rId2" tooltip="Digital image"/>
              </a:rPr>
              <a:t>digital image</a:t>
            </a:r>
            <a:r>
              <a:rPr lang="en-US" altLang="zh-TW" sz="2800" dirty="0"/>
              <a:t> processing, or digital picture processing as it often was called, were developed in the 1960s, at </a:t>
            </a:r>
            <a:r>
              <a:rPr lang="en-US" altLang="zh-TW" sz="2800" dirty="0">
                <a:hlinkClick r:id="rId3" tooltip="Bell Laboratories"/>
              </a:rPr>
              <a:t>Bell Laboratories</a:t>
            </a:r>
            <a:r>
              <a:rPr lang="en-US" altLang="zh-TW" sz="2800" dirty="0"/>
              <a:t>, the </a:t>
            </a:r>
            <a:r>
              <a:rPr lang="en-US" altLang="zh-TW" sz="2800" dirty="0">
                <a:hlinkClick r:id="rId4" tooltip="Jet Propulsion Laboratory"/>
              </a:rPr>
              <a:t>Jet Propulsion Laboratory</a:t>
            </a:r>
            <a:r>
              <a:rPr lang="en-US" altLang="zh-TW" sz="2800" dirty="0"/>
              <a:t>, </a:t>
            </a:r>
            <a:r>
              <a:rPr lang="en-US" altLang="zh-TW" sz="2800" dirty="0">
                <a:hlinkClick r:id="rId5" tooltip="Massachusetts Institute of Technology"/>
              </a:rPr>
              <a:t>Massachusetts Institute of Technology</a:t>
            </a:r>
            <a:r>
              <a:rPr lang="en-US" altLang="zh-TW" sz="2800" dirty="0"/>
              <a:t>, </a:t>
            </a:r>
            <a:r>
              <a:rPr lang="en-US" altLang="zh-TW" sz="2800" dirty="0">
                <a:hlinkClick r:id="rId6" tooltip="University of Maryland, College Park"/>
              </a:rPr>
              <a:t>University of Maryland</a:t>
            </a:r>
            <a:r>
              <a:rPr lang="en-US" altLang="zh-TW" sz="2800" dirty="0"/>
              <a:t>, and a few other research facilities, with application to </a:t>
            </a:r>
            <a:r>
              <a:rPr lang="en-US" altLang="zh-TW" sz="2800" dirty="0">
                <a:hlinkClick r:id="rId7" tooltip="Satellite imagery"/>
              </a:rPr>
              <a:t>satellite imagery</a:t>
            </a:r>
            <a:r>
              <a:rPr lang="en-US" altLang="zh-TW" sz="2800" dirty="0"/>
              <a:t>, </a:t>
            </a:r>
            <a:r>
              <a:rPr lang="en-US" altLang="zh-TW" sz="2800" dirty="0">
                <a:hlinkClick r:id="rId8" tooltip="Wirephoto"/>
              </a:rPr>
              <a:t>wire-photo</a:t>
            </a:r>
            <a:r>
              <a:rPr lang="en-US" altLang="zh-TW" sz="2800" dirty="0"/>
              <a:t> standards conversion, </a:t>
            </a:r>
            <a:r>
              <a:rPr lang="en-US" altLang="zh-TW" sz="2800" dirty="0">
                <a:hlinkClick r:id="rId9" tooltip="Medical physics"/>
              </a:rPr>
              <a:t>medical imaging</a:t>
            </a:r>
            <a:r>
              <a:rPr lang="en-US" altLang="zh-TW" sz="2800" dirty="0"/>
              <a:t>, </a:t>
            </a:r>
            <a:r>
              <a:rPr lang="en-US" altLang="zh-TW" sz="2800" dirty="0">
                <a:hlinkClick r:id="rId10" tooltip="Videophone"/>
              </a:rPr>
              <a:t>videophone</a:t>
            </a:r>
            <a:r>
              <a:rPr lang="en-US" altLang="zh-TW" sz="2800" dirty="0"/>
              <a:t>, </a:t>
            </a:r>
            <a:r>
              <a:rPr lang="en-US" altLang="zh-TW" sz="2800" dirty="0">
                <a:hlinkClick r:id="rId11" tooltip="Character recognition"/>
              </a:rPr>
              <a:t>character recognition</a:t>
            </a:r>
            <a:r>
              <a:rPr lang="en-US" altLang="zh-TW" sz="2800" dirty="0"/>
              <a:t>, and photograph enhancement.</a:t>
            </a:r>
          </a:p>
        </p:txBody>
      </p:sp>
      <p:sp>
        <p:nvSpPr>
          <p:cNvPr id="5" name="投影片編號版面配置區 4">
            <a:extLst>
              <a:ext uri="{FF2B5EF4-FFF2-40B4-BE49-F238E27FC236}">
                <a16:creationId xmlns="" xmlns:a16="http://schemas.microsoft.com/office/drawing/2014/main" id="{6011CDA6-318B-2F45-B111-1AE539182CEB}"/>
              </a:ext>
            </a:extLst>
          </p:cNvPr>
          <p:cNvSpPr>
            <a:spLocks noGrp="1"/>
          </p:cNvSpPr>
          <p:nvPr>
            <p:ph type="sldNum" sz="quarter" idx="12"/>
          </p:nvPr>
        </p:nvSpPr>
        <p:spPr/>
        <p:txBody>
          <a:bodyPr/>
          <a:lstStyle/>
          <a:p>
            <a:fld id="{2E9C8995-155E-4143-9C83-CE73EE704CF0}" type="slidenum">
              <a:rPr kumimoji="1" lang="zh-TW" altLang="en-US" smtClean="0"/>
              <a:t>4</a:t>
            </a:fld>
            <a:endParaRPr kumimoji="1" lang="zh-TW" altLang="en-US"/>
          </a:p>
        </p:txBody>
      </p:sp>
      <p:cxnSp>
        <p:nvCxnSpPr>
          <p:cNvPr id="7" name="直線接點 6">
            <a:extLst>
              <a:ext uri="{FF2B5EF4-FFF2-40B4-BE49-F238E27FC236}">
                <a16:creationId xmlns="" xmlns:a16="http://schemas.microsoft.com/office/drawing/2014/main" id="{C52836E7-79EA-564E-9B7F-B910CCCA46DA}"/>
              </a:ext>
            </a:extLst>
          </p:cNvPr>
          <p:cNvCxnSpPr/>
          <p:nvPr/>
        </p:nvCxnSpPr>
        <p:spPr>
          <a:xfrm>
            <a:off x="4392386" y="767444"/>
            <a:ext cx="0" cy="550534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3071843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橢圓 10">
            <a:extLst>
              <a:ext uri="{FF2B5EF4-FFF2-40B4-BE49-F238E27FC236}">
                <a16:creationId xmlns="" xmlns:a16="http://schemas.microsoft.com/office/drawing/2014/main" id="{1E3503F8-B833-CB44-9CBF-3A579D736417}"/>
              </a:ext>
            </a:extLst>
          </p:cNvPr>
          <p:cNvSpPr/>
          <p:nvPr/>
        </p:nvSpPr>
        <p:spPr>
          <a:xfrm>
            <a:off x="6687954" y="3710068"/>
            <a:ext cx="4623174" cy="4266131"/>
          </a:xfrm>
          <a:prstGeom prst="ellipse">
            <a:avLst/>
          </a:prstGeom>
          <a:blipFill dpi="0" rotWithShape="1">
            <a:blip r:embed="rId2">
              <a:duotone>
                <a:schemeClr val="accent2">
                  <a:tint val="70000"/>
                  <a:shade val="63000"/>
                </a:schemeClr>
                <a:schemeClr val="accent2">
                  <a:tint val="10000"/>
                  <a:satMod val="150000"/>
                </a:schemeClr>
              </a:duotone>
              <a:alphaModFix amt="40000"/>
            </a:blip>
            <a:srcRect/>
            <a:tile tx="0" ty="0" sx="60000" sy="59000" flip="none" algn="tl"/>
          </a:blipFill>
          <a:effectLst>
            <a:reflection stA="84000" endPos="0" dist="50800" dir="5400000" sy="-100000" algn="bl" rotWithShape="0"/>
          </a:effectLst>
        </p:spPr>
        <p:style>
          <a:lnRef idx="1">
            <a:schemeClr val="accent2"/>
          </a:lnRef>
          <a:fillRef idx="2">
            <a:schemeClr val="accent2"/>
          </a:fillRef>
          <a:effectRef idx="1">
            <a:schemeClr val="accent2"/>
          </a:effectRef>
          <a:fontRef idx="minor">
            <a:schemeClr val="dk1"/>
          </a:fontRef>
        </p:style>
        <p:txBody>
          <a:bodyPr rtlCol="0" anchor="ctr"/>
          <a:lstStyle/>
          <a:p>
            <a:pPr algn="ctr"/>
            <a:endParaRPr kumimoji="1" lang="zh-TW" altLang="en-US"/>
          </a:p>
        </p:txBody>
      </p:sp>
      <p:sp>
        <p:nvSpPr>
          <p:cNvPr id="10" name="橢圓 9">
            <a:extLst>
              <a:ext uri="{FF2B5EF4-FFF2-40B4-BE49-F238E27FC236}">
                <a16:creationId xmlns="" xmlns:a16="http://schemas.microsoft.com/office/drawing/2014/main" id="{40ABC08A-BEC6-CC4C-89BE-56C2845F77A8}"/>
              </a:ext>
            </a:extLst>
          </p:cNvPr>
          <p:cNvSpPr/>
          <p:nvPr/>
        </p:nvSpPr>
        <p:spPr>
          <a:xfrm>
            <a:off x="-1075345" y="2133122"/>
            <a:ext cx="3912433" cy="3953656"/>
          </a:xfrm>
          <a:prstGeom prst="ellipse">
            <a:avLst/>
          </a:prstGeom>
          <a:blipFill dpi="0" rotWithShape="1">
            <a:blip r:embed="rId2">
              <a:duotone>
                <a:schemeClr val="accent2">
                  <a:tint val="70000"/>
                  <a:shade val="63000"/>
                </a:schemeClr>
                <a:schemeClr val="accent2">
                  <a:tint val="10000"/>
                  <a:satMod val="150000"/>
                </a:schemeClr>
              </a:duotone>
              <a:alphaModFix amt="39000"/>
            </a:blip>
            <a:srcRect/>
            <a:tile tx="0" ty="0" sx="60000" sy="59000" flip="none" algn="tl"/>
          </a:blipFill>
        </p:spPr>
        <p:style>
          <a:lnRef idx="1">
            <a:schemeClr val="accent2"/>
          </a:lnRef>
          <a:fillRef idx="2">
            <a:schemeClr val="accent2"/>
          </a:fillRef>
          <a:effectRef idx="1">
            <a:schemeClr val="accent2"/>
          </a:effectRef>
          <a:fontRef idx="minor">
            <a:schemeClr val="dk1"/>
          </a:fontRef>
        </p:style>
        <p:txBody>
          <a:bodyPr rtlCol="0" anchor="ctr"/>
          <a:lstStyle/>
          <a:p>
            <a:pPr algn="ctr"/>
            <a:endParaRPr kumimoji="1" lang="zh-TW" altLang="en-US"/>
          </a:p>
        </p:txBody>
      </p:sp>
      <p:sp>
        <p:nvSpPr>
          <p:cNvPr id="7" name="橢圓 6">
            <a:extLst>
              <a:ext uri="{FF2B5EF4-FFF2-40B4-BE49-F238E27FC236}">
                <a16:creationId xmlns="" xmlns:a16="http://schemas.microsoft.com/office/drawing/2014/main" id="{1B4694A2-8DDD-0E45-BF0F-140B755F7C69}"/>
              </a:ext>
            </a:extLst>
          </p:cNvPr>
          <p:cNvSpPr/>
          <p:nvPr/>
        </p:nvSpPr>
        <p:spPr>
          <a:xfrm>
            <a:off x="-194872" y="-524656"/>
            <a:ext cx="3912433" cy="3953656"/>
          </a:xfrm>
          <a:prstGeom prst="ellipse">
            <a:avLst/>
          </a:prstGeom>
          <a:blipFill dpi="0" rotWithShape="1">
            <a:blip r:embed="rId2">
              <a:alphaModFix amt="62000"/>
              <a:duotone>
                <a:schemeClr val="accent2">
                  <a:tint val="70000"/>
                  <a:shade val="63000"/>
                </a:schemeClr>
                <a:schemeClr val="accent2">
                  <a:tint val="10000"/>
                  <a:satMod val="150000"/>
                </a:schemeClr>
              </a:duotone>
            </a:blip>
            <a:srcRect/>
            <a:tile tx="0" ty="0" sx="60000" sy="59000" flip="none" algn="tl"/>
          </a:blipFill>
        </p:spPr>
        <p:style>
          <a:lnRef idx="1">
            <a:schemeClr val="accent2"/>
          </a:lnRef>
          <a:fillRef idx="2">
            <a:schemeClr val="accent2"/>
          </a:fillRef>
          <a:effectRef idx="1">
            <a:schemeClr val="accent2"/>
          </a:effectRef>
          <a:fontRef idx="minor">
            <a:schemeClr val="dk1"/>
          </a:fontRef>
        </p:style>
        <p:txBody>
          <a:bodyPr rtlCol="0" anchor="ctr"/>
          <a:lstStyle/>
          <a:p>
            <a:pPr algn="ctr"/>
            <a:endParaRPr kumimoji="1" lang="zh-TW" altLang="en-US"/>
          </a:p>
        </p:txBody>
      </p:sp>
      <p:sp>
        <p:nvSpPr>
          <p:cNvPr id="2" name="標題 1">
            <a:extLst>
              <a:ext uri="{FF2B5EF4-FFF2-40B4-BE49-F238E27FC236}">
                <a16:creationId xmlns="" xmlns:a16="http://schemas.microsoft.com/office/drawing/2014/main" id="{745B19B5-4389-2840-8A99-3561B6084506}"/>
              </a:ext>
            </a:extLst>
          </p:cNvPr>
          <p:cNvSpPr>
            <a:spLocks noGrp="1"/>
          </p:cNvSpPr>
          <p:nvPr>
            <p:ph type="title"/>
          </p:nvPr>
        </p:nvSpPr>
        <p:spPr>
          <a:xfrm>
            <a:off x="469392" y="156294"/>
            <a:ext cx="10058400" cy="2991639"/>
          </a:xfrm>
        </p:spPr>
        <p:txBody>
          <a:bodyPr>
            <a:normAutofit fontScale="90000"/>
          </a:bodyPr>
          <a:lstStyle/>
          <a:p>
            <a:r>
              <a:rPr kumimoji="1" lang="en" altLang="zh-TW" dirty="0"/>
              <a:t>2.15 </a:t>
            </a:r>
            <a:br>
              <a:rPr kumimoji="1" lang="en" altLang="zh-TW" dirty="0"/>
            </a:br>
            <a:r>
              <a:rPr kumimoji="1" lang="en" altLang="zh-TW" dirty="0">
                <a:solidFill>
                  <a:srgbClr val="FF0000"/>
                </a:solidFill>
              </a:rPr>
              <a:t>Point </a:t>
            </a:r>
            <a:br>
              <a:rPr kumimoji="1" lang="en" altLang="zh-TW" dirty="0">
                <a:solidFill>
                  <a:srgbClr val="FF0000"/>
                </a:solidFill>
              </a:rPr>
            </a:br>
            <a:r>
              <a:rPr kumimoji="1" lang="en" altLang="zh-TW" dirty="0">
                <a:solidFill>
                  <a:srgbClr val="FF0000"/>
                </a:solidFill>
              </a:rPr>
              <a:t>feature </a:t>
            </a:r>
            <a:br>
              <a:rPr kumimoji="1" lang="en" altLang="zh-TW" dirty="0">
                <a:solidFill>
                  <a:srgbClr val="FF0000"/>
                </a:solidFill>
              </a:rPr>
            </a:br>
            <a:r>
              <a:rPr kumimoji="1" lang="en" altLang="zh-TW" dirty="0">
                <a:solidFill>
                  <a:srgbClr val="FF0000"/>
                </a:solidFill>
              </a:rPr>
              <a:t>matching</a:t>
            </a:r>
            <a:endParaRPr kumimoji="1" lang="zh-TW" altLang="en-US" dirty="0">
              <a:solidFill>
                <a:srgbClr val="FF0000"/>
              </a:solidFill>
            </a:endParaRPr>
          </a:p>
        </p:txBody>
      </p:sp>
      <p:sp>
        <p:nvSpPr>
          <p:cNvPr id="3" name="內容版面配置區 2">
            <a:extLst>
              <a:ext uri="{FF2B5EF4-FFF2-40B4-BE49-F238E27FC236}">
                <a16:creationId xmlns="" xmlns:a16="http://schemas.microsoft.com/office/drawing/2014/main" id="{69FEAFFF-88AB-E146-9DBB-D13A2AE1D8B0}"/>
              </a:ext>
            </a:extLst>
          </p:cNvPr>
          <p:cNvSpPr>
            <a:spLocks noGrp="1"/>
          </p:cNvSpPr>
          <p:nvPr>
            <p:ph idx="1"/>
          </p:nvPr>
        </p:nvSpPr>
        <p:spPr>
          <a:xfrm>
            <a:off x="469392" y="3993992"/>
            <a:ext cx="11030562" cy="4922708"/>
          </a:xfrm>
        </p:spPr>
        <p:txBody>
          <a:bodyPr>
            <a:normAutofit/>
          </a:bodyPr>
          <a:lstStyle/>
          <a:p>
            <a:r>
              <a:rPr lang="en" altLang="zh-TW" sz="2800" dirty="0"/>
              <a:t>In </a:t>
            </a:r>
            <a:r>
              <a:rPr lang="en" altLang="zh-TW" sz="2800" dirty="0">
                <a:hlinkClick r:id="rId3" tooltip="Image processing"/>
              </a:rPr>
              <a:t>image processing</a:t>
            </a:r>
            <a:r>
              <a:rPr lang="en" altLang="zh-TW" sz="2800" dirty="0"/>
              <a:t>, </a:t>
            </a:r>
            <a:r>
              <a:rPr lang="en" altLang="zh-TW" sz="2800" b="1" dirty="0"/>
              <a:t>point feature matching</a:t>
            </a:r>
            <a:r>
              <a:rPr lang="en" altLang="zh-TW" sz="2800" dirty="0"/>
              <a:t> is an effective method to detect a specified target in a cluttered scene. </a:t>
            </a:r>
          </a:p>
          <a:p>
            <a:r>
              <a:rPr lang="en" altLang="zh-TW" sz="2800" dirty="0"/>
              <a:t>This method detects single objects rather than multiple objects. </a:t>
            </a:r>
          </a:p>
          <a:p>
            <a:r>
              <a:rPr lang="en" altLang="zh-TW" sz="2800" dirty="0"/>
              <a:t>For instance, by using this method, one can recognize one specific person in a cluttered scene, but not any other person.</a:t>
            </a:r>
          </a:p>
          <a:p>
            <a:pPr marL="0" indent="0">
              <a:buNone/>
            </a:pPr>
            <a:endParaRPr lang="en" altLang="zh-TW" sz="2400" dirty="0"/>
          </a:p>
          <a:p>
            <a:endParaRPr kumimoji="1" lang="zh-TW" altLang="en-US" sz="2400" dirty="0"/>
          </a:p>
        </p:txBody>
      </p:sp>
      <p:sp>
        <p:nvSpPr>
          <p:cNvPr id="5" name="投影片編號版面配置區 4">
            <a:extLst>
              <a:ext uri="{FF2B5EF4-FFF2-40B4-BE49-F238E27FC236}">
                <a16:creationId xmlns="" xmlns:a16="http://schemas.microsoft.com/office/drawing/2014/main" id="{9AC85C16-ADA6-5646-867D-9A502EAF0019}"/>
              </a:ext>
            </a:extLst>
          </p:cNvPr>
          <p:cNvSpPr>
            <a:spLocks noGrp="1"/>
          </p:cNvSpPr>
          <p:nvPr>
            <p:ph type="sldNum" sz="quarter" idx="12"/>
          </p:nvPr>
        </p:nvSpPr>
        <p:spPr/>
        <p:txBody>
          <a:bodyPr/>
          <a:lstStyle/>
          <a:p>
            <a:fld id="{2E9C8995-155E-4143-9C83-CE73EE704CF0}" type="slidenum">
              <a:rPr kumimoji="1" lang="zh-TW" altLang="en-US" smtClean="0"/>
              <a:t>49</a:t>
            </a:fld>
            <a:endParaRPr kumimoji="1" lang="zh-TW" altLang="en-US"/>
          </a:p>
        </p:txBody>
      </p:sp>
      <p:pic>
        <p:nvPicPr>
          <p:cNvPr id="9" name="圖片 8">
            <a:extLst>
              <a:ext uri="{FF2B5EF4-FFF2-40B4-BE49-F238E27FC236}">
                <a16:creationId xmlns="" xmlns:a16="http://schemas.microsoft.com/office/drawing/2014/main" id="{71D33DE5-D9D3-4A47-A653-16CF03125AE7}"/>
              </a:ext>
            </a:extLst>
          </p:cNvPr>
          <p:cNvPicPr>
            <a:picLocks noChangeAspect="1"/>
          </p:cNvPicPr>
          <p:nvPr/>
        </p:nvPicPr>
        <p:blipFill>
          <a:blip r:embed="rId4"/>
          <a:stretch>
            <a:fillRect/>
          </a:stretch>
        </p:blipFill>
        <p:spPr>
          <a:xfrm>
            <a:off x="5034132" y="257211"/>
            <a:ext cx="5558619" cy="3454285"/>
          </a:xfrm>
          <a:prstGeom prst="rect">
            <a:avLst/>
          </a:prstGeom>
        </p:spPr>
      </p:pic>
    </p:spTree>
    <p:extLst>
      <p:ext uri="{BB962C8B-B14F-4D97-AF65-F5344CB8AC3E}">
        <p14:creationId xmlns:p14="http://schemas.microsoft.com/office/powerpoint/2010/main" val="320776147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橢圓 3">
            <a:extLst>
              <a:ext uri="{FF2B5EF4-FFF2-40B4-BE49-F238E27FC236}">
                <a16:creationId xmlns="" xmlns:a16="http://schemas.microsoft.com/office/drawing/2014/main" id="{2C4120A5-0687-1F44-B68D-410C1CC0CD87}"/>
              </a:ext>
            </a:extLst>
          </p:cNvPr>
          <p:cNvSpPr/>
          <p:nvPr/>
        </p:nvSpPr>
        <p:spPr>
          <a:xfrm>
            <a:off x="-659568" y="-644777"/>
            <a:ext cx="4497049" cy="4495850"/>
          </a:xfrm>
          <a:prstGeom prst="ellipse">
            <a:avLst/>
          </a:prstGeom>
          <a:blipFill dpi="0" rotWithShape="1">
            <a:blip r:embed="rId2">
              <a:alphaModFix amt="81000"/>
              <a:duotone>
                <a:schemeClr val="accent2">
                  <a:tint val="70000"/>
                  <a:shade val="63000"/>
                </a:schemeClr>
                <a:schemeClr val="accent2">
                  <a:tint val="10000"/>
                  <a:satMod val="150000"/>
                </a:schemeClr>
              </a:duotone>
            </a:blip>
            <a:srcRect/>
            <a:tile tx="0" ty="0" sx="60000" sy="59000" flip="none" algn="tl"/>
          </a:blipFill>
        </p:spPr>
        <p:style>
          <a:lnRef idx="1">
            <a:schemeClr val="accent2"/>
          </a:lnRef>
          <a:fillRef idx="2">
            <a:schemeClr val="accent2"/>
          </a:fillRef>
          <a:effectRef idx="1">
            <a:schemeClr val="accent2"/>
          </a:effectRef>
          <a:fontRef idx="minor">
            <a:schemeClr val="dk1"/>
          </a:fontRef>
        </p:style>
        <p:txBody>
          <a:bodyPr rtlCol="0" anchor="ctr"/>
          <a:lstStyle/>
          <a:p>
            <a:pPr algn="ctr"/>
            <a:endParaRPr kumimoji="1" lang="zh-TW" altLang="en-US" dirty="0"/>
          </a:p>
        </p:txBody>
      </p:sp>
      <p:sp>
        <p:nvSpPr>
          <p:cNvPr id="2" name="標題 1">
            <a:extLst>
              <a:ext uri="{FF2B5EF4-FFF2-40B4-BE49-F238E27FC236}">
                <a16:creationId xmlns="" xmlns:a16="http://schemas.microsoft.com/office/drawing/2014/main" id="{745B19B5-4389-2840-8A99-3561B6084506}"/>
              </a:ext>
            </a:extLst>
          </p:cNvPr>
          <p:cNvSpPr>
            <a:spLocks noGrp="1"/>
          </p:cNvSpPr>
          <p:nvPr>
            <p:ph type="title"/>
          </p:nvPr>
        </p:nvSpPr>
        <p:spPr>
          <a:xfrm>
            <a:off x="410280" y="181081"/>
            <a:ext cx="10058400" cy="3247919"/>
          </a:xfrm>
        </p:spPr>
        <p:txBody>
          <a:bodyPr>
            <a:normAutofit/>
          </a:bodyPr>
          <a:lstStyle/>
          <a:p>
            <a:r>
              <a:rPr kumimoji="1" lang="en" altLang="zh-TW" dirty="0"/>
              <a:t>2.15 </a:t>
            </a:r>
            <a:br>
              <a:rPr kumimoji="1" lang="en" altLang="zh-TW" dirty="0"/>
            </a:br>
            <a:r>
              <a:rPr kumimoji="1" lang="en" altLang="zh-TW" dirty="0"/>
              <a:t>Point </a:t>
            </a:r>
            <a:br>
              <a:rPr kumimoji="1" lang="en" altLang="zh-TW" dirty="0"/>
            </a:br>
            <a:r>
              <a:rPr kumimoji="1" lang="en" altLang="zh-TW" dirty="0"/>
              <a:t>feature </a:t>
            </a:r>
            <a:br>
              <a:rPr kumimoji="1" lang="en" altLang="zh-TW" dirty="0"/>
            </a:br>
            <a:r>
              <a:rPr kumimoji="1" lang="en" altLang="zh-TW" dirty="0"/>
              <a:t>matching</a:t>
            </a:r>
            <a:endParaRPr kumimoji="1" lang="zh-TW" altLang="en-US" dirty="0"/>
          </a:p>
        </p:txBody>
      </p:sp>
      <p:sp>
        <p:nvSpPr>
          <p:cNvPr id="3" name="內容版面配置區 2">
            <a:extLst>
              <a:ext uri="{FF2B5EF4-FFF2-40B4-BE49-F238E27FC236}">
                <a16:creationId xmlns="" xmlns:a16="http://schemas.microsoft.com/office/drawing/2014/main" id="{69FEAFFF-88AB-E146-9DBB-D13A2AE1D8B0}"/>
              </a:ext>
            </a:extLst>
          </p:cNvPr>
          <p:cNvSpPr>
            <a:spLocks noGrp="1"/>
          </p:cNvSpPr>
          <p:nvPr>
            <p:ph idx="1"/>
          </p:nvPr>
        </p:nvSpPr>
        <p:spPr>
          <a:xfrm>
            <a:off x="240792" y="4273145"/>
            <a:ext cx="11718561" cy="4200446"/>
          </a:xfrm>
        </p:spPr>
        <p:txBody>
          <a:bodyPr>
            <a:normAutofit/>
          </a:bodyPr>
          <a:lstStyle/>
          <a:p>
            <a:r>
              <a:rPr lang="en" altLang="zh-TW" sz="2800" dirty="0"/>
              <a:t>The algorithm is based on comparing and analyzing point correspondences between the reference image and the target image. </a:t>
            </a:r>
          </a:p>
          <a:p>
            <a:r>
              <a:rPr lang="en" altLang="zh-TW" sz="2800" dirty="0"/>
              <a:t>If any part of the cluttered scene shares correspondences greater than the threshold, that part of the cluttered scene image is targeted and considered to include the reference object there.</a:t>
            </a:r>
          </a:p>
          <a:p>
            <a:endParaRPr kumimoji="1" lang="zh-TW" altLang="en-US" sz="2400" dirty="0"/>
          </a:p>
        </p:txBody>
      </p:sp>
      <p:sp>
        <p:nvSpPr>
          <p:cNvPr id="5" name="投影片編號版面配置區 4">
            <a:extLst>
              <a:ext uri="{FF2B5EF4-FFF2-40B4-BE49-F238E27FC236}">
                <a16:creationId xmlns="" xmlns:a16="http://schemas.microsoft.com/office/drawing/2014/main" id="{9AC85C16-ADA6-5646-867D-9A502EAF0019}"/>
              </a:ext>
            </a:extLst>
          </p:cNvPr>
          <p:cNvSpPr>
            <a:spLocks noGrp="1"/>
          </p:cNvSpPr>
          <p:nvPr>
            <p:ph type="sldNum" sz="quarter" idx="12"/>
          </p:nvPr>
        </p:nvSpPr>
        <p:spPr/>
        <p:txBody>
          <a:bodyPr/>
          <a:lstStyle/>
          <a:p>
            <a:fld id="{2E9C8995-155E-4143-9C83-CE73EE704CF0}" type="slidenum">
              <a:rPr kumimoji="1" lang="zh-TW" altLang="en-US" smtClean="0"/>
              <a:t>50</a:t>
            </a:fld>
            <a:endParaRPr kumimoji="1" lang="zh-TW" altLang="en-US"/>
          </a:p>
        </p:txBody>
      </p:sp>
      <p:pic>
        <p:nvPicPr>
          <p:cNvPr id="7" name="圖片 6">
            <a:extLst>
              <a:ext uri="{FF2B5EF4-FFF2-40B4-BE49-F238E27FC236}">
                <a16:creationId xmlns="" xmlns:a16="http://schemas.microsoft.com/office/drawing/2014/main" id="{79F7B2CA-D9C3-7A4D-BD04-F53F419E38CE}"/>
              </a:ext>
            </a:extLst>
          </p:cNvPr>
          <p:cNvPicPr>
            <a:picLocks noChangeAspect="1"/>
          </p:cNvPicPr>
          <p:nvPr/>
        </p:nvPicPr>
        <p:blipFill>
          <a:blip r:embed="rId3"/>
          <a:stretch>
            <a:fillRect/>
          </a:stretch>
        </p:blipFill>
        <p:spPr>
          <a:xfrm>
            <a:off x="5155654" y="327719"/>
            <a:ext cx="5230372" cy="3523354"/>
          </a:xfrm>
          <a:prstGeom prst="rect">
            <a:avLst/>
          </a:prstGeom>
        </p:spPr>
      </p:pic>
    </p:spTree>
    <p:extLst>
      <p:ext uri="{BB962C8B-B14F-4D97-AF65-F5344CB8AC3E}">
        <p14:creationId xmlns:p14="http://schemas.microsoft.com/office/powerpoint/2010/main" val="70062510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群組 5">
            <a:extLst>
              <a:ext uri="{FF2B5EF4-FFF2-40B4-BE49-F238E27FC236}">
                <a16:creationId xmlns="" xmlns:a16="http://schemas.microsoft.com/office/drawing/2014/main" id="{A2D0CAB4-EFD3-2F45-B578-8D7A42CE8E30}"/>
              </a:ext>
            </a:extLst>
          </p:cNvPr>
          <p:cNvGrpSpPr/>
          <p:nvPr/>
        </p:nvGrpSpPr>
        <p:grpSpPr>
          <a:xfrm>
            <a:off x="224651" y="220091"/>
            <a:ext cx="11657354" cy="3208909"/>
            <a:chOff x="0" y="215008"/>
            <a:chExt cx="11657354" cy="3602796"/>
          </a:xfrm>
        </p:grpSpPr>
        <p:sp>
          <p:nvSpPr>
            <p:cNvPr id="7" name="平行四邊形 6">
              <a:extLst>
                <a:ext uri="{FF2B5EF4-FFF2-40B4-BE49-F238E27FC236}">
                  <a16:creationId xmlns="" xmlns:a16="http://schemas.microsoft.com/office/drawing/2014/main" id="{A56EC25A-1F18-BB43-A8C3-8C17EAD350E9}"/>
                </a:ext>
              </a:extLst>
            </p:cNvPr>
            <p:cNvSpPr/>
            <p:nvPr/>
          </p:nvSpPr>
          <p:spPr>
            <a:xfrm flipV="1">
              <a:off x="0" y="215013"/>
              <a:ext cx="5021705" cy="3602791"/>
            </a:xfrm>
            <a:prstGeom prst="parallelogram">
              <a:avLst/>
            </a:prstGeom>
            <a:blipFill dpi="0" rotWithShape="1">
              <a:blip r:embed="rId2">
                <a:alphaModFix amt="67000"/>
                <a:duotone>
                  <a:schemeClr val="accent4">
                    <a:tint val="70000"/>
                    <a:shade val="63000"/>
                  </a:schemeClr>
                  <a:schemeClr val="accent4">
                    <a:tint val="10000"/>
                    <a:satMod val="150000"/>
                  </a:schemeClr>
                </a:duotone>
              </a:blip>
              <a:srcRect/>
              <a:tile tx="0" ty="0" sx="60000" sy="59000" flip="none" algn="tl"/>
            </a:blipFill>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zh-TW" altLang="en-US"/>
            </a:p>
          </p:txBody>
        </p:sp>
        <p:sp>
          <p:nvSpPr>
            <p:cNvPr id="8" name="平行四邊形 7">
              <a:extLst>
                <a:ext uri="{FF2B5EF4-FFF2-40B4-BE49-F238E27FC236}">
                  <a16:creationId xmlns="" xmlns:a16="http://schemas.microsoft.com/office/drawing/2014/main" id="{DCECF03E-897C-8849-ACBA-39C45FEE4676}"/>
                </a:ext>
              </a:extLst>
            </p:cNvPr>
            <p:cNvSpPr/>
            <p:nvPr/>
          </p:nvSpPr>
          <p:spPr>
            <a:xfrm flipV="1">
              <a:off x="4334657" y="215011"/>
              <a:ext cx="1886261" cy="3602791"/>
            </a:xfrm>
            <a:prstGeom prst="parallelogram">
              <a:avLst>
                <a:gd name="adj" fmla="val 52461"/>
              </a:avLst>
            </a:prstGeom>
            <a:blipFill dpi="0" rotWithShape="1">
              <a:blip r:embed="rId2">
                <a:alphaModFix amt="67000"/>
                <a:duotone>
                  <a:schemeClr val="accent4">
                    <a:tint val="70000"/>
                    <a:shade val="63000"/>
                  </a:schemeClr>
                  <a:schemeClr val="accent4">
                    <a:tint val="10000"/>
                    <a:satMod val="150000"/>
                  </a:schemeClr>
                </a:duotone>
              </a:blip>
              <a:srcRect/>
              <a:tile tx="0" ty="0" sx="60000" sy="59000" flip="none" algn="tl"/>
            </a:blipFill>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zh-TW" altLang="en-US"/>
            </a:p>
          </p:txBody>
        </p:sp>
        <p:sp>
          <p:nvSpPr>
            <p:cNvPr id="9" name="平行四邊形 8">
              <a:extLst>
                <a:ext uri="{FF2B5EF4-FFF2-40B4-BE49-F238E27FC236}">
                  <a16:creationId xmlns="" xmlns:a16="http://schemas.microsoft.com/office/drawing/2014/main" id="{1FA23253-9FF1-1849-901B-ED22E5201E35}"/>
                </a:ext>
              </a:extLst>
            </p:cNvPr>
            <p:cNvSpPr/>
            <p:nvPr/>
          </p:nvSpPr>
          <p:spPr>
            <a:xfrm flipV="1">
              <a:off x="5401457" y="215011"/>
              <a:ext cx="1886261" cy="3602791"/>
            </a:xfrm>
            <a:prstGeom prst="parallelogram">
              <a:avLst>
                <a:gd name="adj" fmla="val 52461"/>
              </a:avLst>
            </a:prstGeom>
            <a:blipFill dpi="0" rotWithShape="1">
              <a:blip r:embed="rId2">
                <a:alphaModFix amt="67000"/>
                <a:duotone>
                  <a:schemeClr val="accent4">
                    <a:tint val="70000"/>
                    <a:shade val="63000"/>
                  </a:schemeClr>
                  <a:schemeClr val="accent4">
                    <a:tint val="10000"/>
                    <a:satMod val="150000"/>
                  </a:schemeClr>
                </a:duotone>
              </a:blip>
              <a:srcRect/>
              <a:tile tx="0" ty="0" sx="60000" sy="59000" flip="none" algn="tl"/>
            </a:blipFill>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zh-TW" altLang="en-US"/>
            </a:p>
          </p:txBody>
        </p:sp>
        <p:sp>
          <p:nvSpPr>
            <p:cNvPr id="10" name="平行四邊形 9">
              <a:extLst>
                <a:ext uri="{FF2B5EF4-FFF2-40B4-BE49-F238E27FC236}">
                  <a16:creationId xmlns="" xmlns:a16="http://schemas.microsoft.com/office/drawing/2014/main" id="{D5CCB090-7606-A645-9845-711CF5CE61F1}"/>
                </a:ext>
              </a:extLst>
            </p:cNvPr>
            <p:cNvSpPr/>
            <p:nvPr/>
          </p:nvSpPr>
          <p:spPr>
            <a:xfrm flipV="1">
              <a:off x="6503236" y="215009"/>
              <a:ext cx="1291650" cy="3602791"/>
            </a:xfrm>
            <a:prstGeom prst="parallelogram">
              <a:avLst>
                <a:gd name="adj" fmla="val 80314"/>
              </a:avLst>
            </a:prstGeom>
            <a:blipFill dpi="0" rotWithShape="1">
              <a:blip r:embed="rId2">
                <a:alphaModFix amt="67000"/>
                <a:duotone>
                  <a:schemeClr val="accent4">
                    <a:tint val="70000"/>
                    <a:shade val="63000"/>
                  </a:schemeClr>
                  <a:schemeClr val="accent4">
                    <a:tint val="10000"/>
                    <a:satMod val="150000"/>
                  </a:schemeClr>
                </a:duotone>
              </a:blip>
              <a:srcRect/>
              <a:tile tx="0" ty="0" sx="60000" sy="59000" flip="none" algn="tl"/>
            </a:blipFill>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zh-TW" altLang="en-US"/>
            </a:p>
          </p:txBody>
        </p:sp>
        <p:sp>
          <p:nvSpPr>
            <p:cNvPr id="11" name="平行四邊形 10">
              <a:extLst>
                <a:ext uri="{FF2B5EF4-FFF2-40B4-BE49-F238E27FC236}">
                  <a16:creationId xmlns="" xmlns:a16="http://schemas.microsoft.com/office/drawing/2014/main" id="{0650C9E3-E48B-1747-9768-972CC66E5EDF}"/>
                </a:ext>
              </a:extLst>
            </p:cNvPr>
            <p:cNvSpPr/>
            <p:nvPr/>
          </p:nvSpPr>
          <p:spPr>
            <a:xfrm flipV="1">
              <a:off x="7104093" y="215008"/>
              <a:ext cx="4553261" cy="3602791"/>
            </a:xfrm>
            <a:prstGeom prst="parallelogram">
              <a:avLst>
                <a:gd name="adj" fmla="val 27496"/>
              </a:avLst>
            </a:prstGeom>
            <a:blipFill dpi="0" rotWithShape="1">
              <a:blip r:embed="rId2">
                <a:alphaModFix amt="67000"/>
                <a:duotone>
                  <a:schemeClr val="accent4">
                    <a:tint val="70000"/>
                    <a:shade val="63000"/>
                  </a:schemeClr>
                  <a:schemeClr val="accent4">
                    <a:tint val="10000"/>
                    <a:satMod val="150000"/>
                  </a:schemeClr>
                </a:duotone>
              </a:blip>
              <a:srcRect/>
              <a:tile tx="0" ty="0" sx="60000" sy="59000" flip="none" algn="tl"/>
            </a:blipFill>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zh-TW" altLang="en-US"/>
            </a:p>
          </p:txBody>
        </p:sp>
      </p:grpSp>
      <p:sp>
        <p:nvSpPr>
          <p:cNvPr id="2" name="標題 1">
            <a:extLst>
              <a:ext uri="{FF2B5EF4-FFF2-40B4-BE49-F238E27FC236}">
                <a16:creationId xmlns="" xmlns:a16="http://schemas.microsoft.com/office/drawing/2014/main" id="{485F9DAF-8F0A-2D46-887F-64B2D12EB231}"/>
              </a:ext>
            </a:extLst>
          </p:cNvPr>
          <p:cNvSpPr>
            <a:spLocks noGrp="1"/>
          </p:cNvSpPr>
          <p:nvPr>
            <p:ph type="title"/>
          </p:nvPr>
        </p:nvSpPr>
        <p:spPr>
          <a:xfrm>
            <a:off x="1448226" y="1230769"/>
            <a:ext cx="10058400" cy="1609344"/>
          </a:xfrm>
        </p:spPr>
        <p:txBody>
          <a:bodyPr/>
          <a:lstStyle/>
          <a:p>
            <a:r>
              <a:rPr kumimoji="1" lang="en" altLang="zh-TW" dirty="0"/>
              <a:t>2.16 </a:t>
            </a:r>
            <a:r>
              <a:rPr kumimoji="1" lang="en" altLang="zh-TW" dirty="0">
                <a:solidFill>
                  <a:srgbClr val="FF0000"/>
                </a:solidFill>
              </a:rPr>
              <a:t>Principal components analysis</a:t>
            </a:r>
            <a:endParaRPr kumimoji="1" lang="zh-TW" altLang="en-US" dirty="0">
              <a:solidFill>
                <a:srgbClr val="FF0000"/>
              </a:solidFill>
            </a:endParaRPr>
          </a:p>
        </p:txBody>
      </p:sp>
      <p:sp>
        <p:nvSpPr>
          <p:cNvPr id="3" name="內容版面配置區 2">
            <a:extLst>
              <a:ext uri="{FF2B5EF4-FFF2-40B4-BE49-F238E27FC236}">
                <a16:creationId xmlns="" xmlns:a16="http://schemas.microsoft.com/office/drawing/2014/main" id="{D846D20C-BFEB-7247-8CF4-EF6493F0286B}"/>
              </a:ext>
            </a:extLst>
          </p:cNvPr>
          <p:cNvSpPr>
            <a:spLocks noGrp="1"/>
          </p:cNvSpPr>
          <p:nvPr>
            <p:ph idx="1"/>
          </p:nvPr>
        </p:nvSpPr>
        <p:spPr>
          <a:xfrm>
            <a:off x="795528" y="3860577"/>
            <a:ext cx="10515600" cy="5189538"/>
          </a:xfrm>
        </p:spPr>
        <p:txBody>
          <a:bodyPr>
            <a:normAutofit/>
          </a:bodyPr>
          <a:lstStyle/>
          <a:p>
            <a:r>
              <a:rPr lang="en" altLang="zh-TW" sz="2800" b="1" dirty="0"/>
              <a:t>Principal component analysis</a:t>
            </a:r>
            <a:r>
              <a:rPr lang="en" altLang="zh-TW" sz="2800" dirty="0"/>
              <a:t> (</a:t>
            </a:r>
            <a:r>
              <a:rPr lang="en" altLang="zh-TW" sz="2800" b="1" dirty="0"/>
              <a:t>PCA</a:t>
            </a:r>
            <a:r>
              <a:rPr lang="en" altLang="zh-TW" sz="2800" dirty="0"/>
              <a:t>) is a statistical procedure that uses an </a:t>
            </a:r>
            <a:r>
              <a:rPr lang="en" altLang="zh-TW" sz="2800" dirty="0">
                <a:hlinkClick r:id="rId3" tooltip="Orthogonal transformation"/>
              </a:rPr>
              <a:t>orthogonal transformation</a:t>
            </a:r>
            <a:r>
              <a:rPr lang="en" altLang="zh-TW" sz="2800" dirty="0"/>
              <a:t> to convert a set of observations of possibly correlated variables (entities each of which takes on various numerical values) into a set of values of </a:t>
            </a:r>
            <a:r>
              <a:rPr lang="en" altLang="zh-TW" sz="2800" dirty="0">
                <a:hlinkClick r:id="rId4" tooltip="Correlation and dependence"/>
              </a:rPr>
              <a:t>linearly uncorrelated</a:t>
            </a:r>
            <a:r>
              <a:rPr lang="en" altLang="zh-TW" sz="2800" dirty="0"/>
              <a:t> variables called </a:t>
            </a:r>
            <a:r>
              <a:rPr lang="en" altLang="zh-TW" sz="2800" b="1" dirty="0"/>
              <a:t>principal components</a:t>
            </a:r>
            <a:r>
              <a:rPr lang="en" altLang="zh-TW" sz="2800" dirty="0"/>
              <a:t>.</a:t>
            </a:r>
          </a:p>
        </p:txBody>
      </p:sp>
      <p:sp>
        <p:nvSpPr>
          <p:cNvPr id="5" name="投影片編號版面配置區 4">
            <a:extLst>
              <a:ext uri="{FF2B5EF4-FFF2-40B4-BE49-F238E27FC236}">
                <a16:creationId xmlns="" xmlns:a16="http://schemas.microsoft.com/office/drawing/2014/main" id="{3815BDDC-E801-4444-BD9A-4D80BB28E0B1}"/>
              </a:ext>
            </a:extLst>
          </p:cNvPr>
          <p:cNvSpPr>
            <a:spLocks noGrp="1"/>
          </p:cNvSpPr>
          <p:nvPr>
            <p:ph type="sldNum" sz="quarter" idx="12"/>
          </p:nvPr>
        </p:nvSpPr>
        <p:spPr/>
        <p:txBody>
          <a:bodyPr/>
          <a:lstStyle/>
          <a:p>
            <a:fld id="{2E9C8995-155E-4143-9C83-CE73EE704CF0}" type="slidenum">
              <a:rPr kumimoji="1" lang="zh-TW" altLang="en-US" smtClean="0"/>
              <a:t>51</a:t>
            </a:fld>
            <a:endParaRPr kumimoji="1" lang="zh-TW" altLang="en-US"/>
          </a:p>
        </p:txBody>
      </p:sp>
    </p:spTree>
    <p:extLst>
      <p:ext uri="{BB962C8B-B14F-4D97-AF65-F5344CB8AC3E}">
        <p14:creationId xmlns:p14="http://schemas.microsoft.com/office/powerpoint/2010/main" val="58272708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群組 12">
            <a:extLst>
              <a:ext uri="{FF2B5EF4-FFF2-40B4-BE49-F238E27FC236}">
                <a16:creationId xmlns="" xmlns:a16="http://schemas.microsoft.com/office/drawing/2014/main" id="{D25B4FE3-0500-134D-8DA5-546EF64600DE}"/>
              </a:ext>
            </a:extLst>
          </p:cNvPr>
          <p:cNvGrpSpPr/>
          <p:nvPr/>
        </p:nvGrpSpPr>
        <p:grpSpPr>
          <a:xfrm>
            <a:off x="0" y="215008"/>
            <a:ext cx="11657354" cy="3602796"/>
            <a:chOff x="0" y="215008"/>
            <a:chExt cx="11657354" cy="3602796"/>
          </a:xfrm>
        </p:grpSpPr>
        <p:sp>
          <p:nvSpPr>
            <p:cNvPr id="6" name="平行四邊形 5">
              <a:extLst>
                <a:ext uri="{FF2B5EF4-FFF2-40B4-BE49-F238E27FC236}">
                  <a16:creationId xmlns="" xmlns:a16="http://schemas.microsoft.com/office/drawing/2014/main" id="{50EA20B7-A68B-4347-A2A8-F91D3110F3D9}"/>
                </a:ext>
              </a:extLst>
            </p:cNvPr>
            <p:cNvSpPr/>
            <p:nvPr/>
          </p:nvSpPr>
          <p:spPr>
            <a:xfrm flipV="1">
              <a:off x="0" y="215013"/>
              <a:ext cx="5021705" cy="3602791"/>
            </a:xfrm>
            <a:prstGeom prst="parallelogram">
              <a:avLst/>
            </a:prstGeom>
            <a:blipFill dpi="0" rotWithShape="1">
              <a:blip r:embed="rId2">
                <a:alphaModFix amt="67000"/>
                <a:duotone>
                  <a:schemeClr val="accent4">
                    <a:tint val="70000"/>
                    <a:shade val="63000"/>
                  </a:schemeClr>
                  <a:schemeClr val="accent4">
                    <a:tint val="10000"/>
                    <a:satMod val="150000"/>
                  </a:schemeClr>
                </a:duotone>
              </a:blip>
              <a:srcRect/>
              <a:tile tx="0" ty="0" sx="60000" sy="59000" flip="none" algn="tl"/>
            </a:blipFill>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zh-TW" altLang="en-US"/>
            </a:p>
          </p:txBody>
        </p:sp>
        <p:sp>
          <p:nvSpPr>
            <p:cNvPr id="9" name="平行四邊形 8">
              <a:extLst>
                <a:ext uri="{FF2B5EF4-FFF2-40B4-BE49-F238E27FC236}">
                  <a16:creationId xmlns="" xmlns:a16="http://schemas.microsoft.com/office/drawing/2014/main" id="{2D15B9E0-0A73-E246-9D40-6CB3B4882464}"/>
                </a:ext>
              </a:extLst>
            </p:cNvPr>
            <p:cNvSpPr/>
            <p:nvPr/>
          </p:nvSpPr>
          <p:spPr>
            <a:xfrm flipV="1">
              <a:off x="4334657" y="215011"/>
              <a:ext cx="1886261" cy="3602791"/>
            </a:xfrm>
            <a:prstGeom prst="parallelogram">
              <a:avLst>
                <a:gd name="adj" fmla="val 52461"/>
              </a:avLst>
            </a:prstGeom>
            <a:blipFill dpi="0" rotWithShape="1">
              <a:blip r:embed="rId2">
                <a:alphaModFix amt="67000"/>
                <a:duotone>
                  <a:schemeClr val="accent4">
                    <a:tint val="70000"/>
                    <a:shade val="63000"/>
                  </a:schemeClr>
                  <a:schemeClr val="accent4">
                    <a:tint val="10000"/>
                    <a:satMod val="150000"/>
                  </a:schemeClr>
                </a:duotone>
              </a:blip>
              <a:srcRect/>
              <a:tile tx="0" ty="0" sx="60000" sy="59000" flip="none" algn="tl"/>
            </a:blipFill>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zh-TW" altLang="en-US"/>
            </a:p>
          </p:txBody>
        </p:sp>
        <p:sp>
          <p:nvSpPr>
            <p:cNvPr id="10" name="平行四邊形 9">
              <a:extLst>
                <a:ext uri="{FF2B5EF4-FFF2-40B4-BE49-F238E27FC236}">
                  <a16:creationId xmlns="" xmlns:a16="http://schemas.microsoft.com/office/drawing/2014/main" id="{1639D5DE-73B2-5648-ABD2-E0D7F8455C43}"/>
                </a:ext>
              </a:extLst>
            </p:cNvPr>
            <p:cNvSpPr/>
            <p:nvPr/>
          </p:nvSpPr>
          <p:spPr>
            <a:xfrm flipV="1">
              <a:off x="5401457" y="215011"/>
              <a:ext cx="1886261" cy="3602791"/>
            </a:xfrm>
            <a:prstGeom prst="parallelogram">
              <a:avLst>
                <a:gd name="adj" fmla="val 52461"/>
              </a:avLst>
            </a:prstGeom>
            <a:blipFill dpi="0" rotWithShape="1">
              <a:blip r:embed="rId2">
                <a:alphaModFix amt="67000"/>
                <a:duotone>
                  <a:schemeClr val="accent4">
                    <a:tint val="70000"/>
                    <a:shade val="63000"/>
                  </a:schemeClr>
                  <a:schemeClr val="accent4">
                    <a:tint val="10000"/>
                    <a:satMod val="150000"/>
                  </a:schemeClr>
                </a:duotone>
              </a:blip>
              <a:srcRect/>
              <a:tile tx="0" ty="0" sx="60000" sy="59000" flip="none" algn="tl"/>
            </a:blipFill>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zh-TW" altLang="en-US"/>
            </a:p>
          </p:txBody>
        </p:sp>
        <p:sp>
          <p:nvSpPr>
            <p:cNvPr id="11" name="平行四邊形 10">
              <a:extLst>
                <a:ext uri="{FF2B5EF4-FFF2-40B4-BE49-F238E27FC236}">
                  <a16:creationId xmlns="" xmlns:a16="http://schemas.microsoft.com/office/drawing/2014/main" id="{02A45F2B-CA9C-684B-9897-E8136EE63705}"/>
                </a:ext>
              </a:extLst>
            </p:cNvPr>
            <p:cNvSpPr/>
            <p:nvPr/>
          </p:nvSpPr>
          <p:spPr>
            <a:xfrm flipV="1">
              <a:off x="6503236" y="215009"/>
              <a:ext cx="1291650" cy="3602791"/>
            </a:xfrm>
            <a:prstGeom prst="parallelogram">
              <a:avLst>
                <a:gd name="adj" fmla="val 80314"/>
              </a:avLst>
            </a:prstGeom>
            <a:blipFill dpi="0" rotWithShape="1">
              <a:blip r:embed="rId2">
                <a:alphaModFix amt="67000"/>
                <a:duotone>
                  <a:schemeClr val="accent4">
                    <a:tint val="70000"/>
                    <a:shade val="63000"/>
                  </a:schemeClr>
                  <a:schemeClr val="accent4">
                    <a:tint val="10000"/>
                    <a:satMod val="150000"/>
                  </a:schemeClr>
                </a:duotone>
              </a:blip>
              <a:srcRect/>
              <a:tile tx="0" ty="0" sx="60000" sy="59000" flip="none" algn="tl"/>
            </a:blipFill>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zh-TW" altLang="en-US"/>
            </a:p>
          </p:txBody>
        </p:sp>
        <p:sp>
          <p:nvSpPr>
            <p:cNvPr id="12" name="平行四邊形 11">
              <a:extLst>
                <a:ext uri="{FF2B5EF4-FFF2-40B4-BE49-F238E27FC236}">
                  <a16:creationId xmlns="" xmlns:a16="http://schemas.microsoft.com/office/drawing/2014/main" id="{3BE366B9-4301-C74A-9058-22658B63846F}"/>
                </a:ext>
              </a:extLst>
            </p:cNvPr>
            <p:cNvSpPr/>
            <p:nvPr/>
          </p:nvSpPr>
          <p:spPr>
            <a:xfrm flipV="1">
              <a:off x="7104093" y="215008"/>
              <a:ext cx="4553261" cy="3602791"/>
            </a:xfrm>
            <a:prstGeom prst="parallelogram">
              <a:avLst>
                <a:gd name="adj" fmla="val 27496"/>
              </a:avLst>
            </a:prstGeom>
            <a:blipFill dpi="0" rotWithShape="1">
              <a:blip r:embed="rId2">
                <a:alphaModFix amt="67000"/>
                <a:duotone>
                  <a:schemeClr val="accent4">
                    <a:tint val="70000"/>
                    <a:shade val="63000"/>
                  </a:schemeClr>
                  <a:schemeClr val="accent4">
                    <a:tint val="10000"/>
                    <a:satMod val="150000"/>
                  </a:schemeClr>
                </a:duotone>
              </a:blip>
              <a:srcRect/>
              <a:tile tx="0" ty="0" sx="60000" sy="59000" flip="none" algn="tl"/>
            </a:blipFill>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zh-TW" altLang="en-US"/>
            </a:p>
          </p:txBody>
        </p:sp>
      </p:grpSp>
      <p:sp>
        <p:nvSpPr>
          <p:cNvPr id="3" name="內容版面配置區 2">
            <a:extLst>
              <a:ext uri="{FF2B5EF4-FFF2-40B4-BE49-F238E27FC236}">
                <a16:creationId xmlns="" xmlns:a16="http://schemas.microsoft.com/office/drawing/2014/main" id="{D846D20C-BFEB-7247-8CF4-EF6493F0286B}"/>
              </a:ext>
            </a:extLst>
          </p:cNvPr>
          <p:cNvSpPr>
            <a:spLocks noGrp="1"/>
          </p:cNvSpPr>
          <p:nvPr>
            <p:ph idx="1"/>
          </p:nvPr>
        </p:nvSpPr>
        <p:spPr>
          <a:xfrm>
            <a:off x="392542" y="4063207"/>
            <a:ext cx="11558666" cy="5189538"/>
          </a:xfrm>
        </p:spPr>
        <p:txBody>
          <a:bodyPr>
            <a:normAutofit/>
          </a:bodyPr>
          <a:lstStyle/>
          <a:p>
            <a:r>
              <a:rPr lang="en" altLang="zh-TW" sz="2800" dirty="0"/>
              <a:t>This transformation is defined in such a way that the first principal component has the largest possible </a:t>
            </a:r>
            <a:r>
              <a:rPr lang="en" altLang="zh-TW" sz="2800" dirty="0">
                <a:hlinkClick r:id="rId3" tooltip="Variance"/>
              </a:rPr>
              <a:t>variance</a:t>
            </a:r>
            <a:r>
              <a:rPr lang="en" altLang="zh-TW" sz="2800" dirty="0"/>
              <a:t> (that is, accounts for as much of the variability in the data as possible), and each succeeding component in turn has the highest variance possible under the constraint that it is </a:t>
            </a:r>
            <a:r>
              <a:rPr lang="en" altLang="zh-TW" sz="2800" dirty="0">
                <a:hlinkClick r:id="rId4" tooltip="Orthogonal"/>
              </a:rPr>
              <a:t>orthogonal</a:t>
            </a:r>
            <a:r>
              <a:rPr lang="en" altLang="zh-TW" sz="2800" dirty="0"/>
              <a:t> to the preceding components. </a:t>
            </a:r>
          </a:p>
        </p:txBody>
      </p:sp>
      <p:sp>
        <p:nvSpPr>
          <p:cNvPr id="5" name="投影片編號版面配置區 4">
            <a:extLst>
              <a:ext uri="{FF2B5EF4-FFF2-40B4-BE49-F238E27FC236}">
                <a16:creationId xmlns="" xmlns:a16="http://schemas.microsoft.com/office/drawing/2014/main" id="{3815BDDC-E801-4444-BD9A-4D80BB28E0B1}"/>
              </a:ext>
            </a:extLst>
          </p:cNvPr>
          <p:cNvSpPr>
            <a:spLocks noGrp="1"/>
          </p:cNvSpPr>
          <p:nvPr>
            <p:ph type="sldNum" sz="quarter" idx="12"/>
          </p:nvPr>
        </p:nvSpPr>
        <p:spPr/>
        <p:txBody>
          <a:bodyPr/>
          <a:lstStyle/>
          <a:p>
            <a:fld id="{2E9C8995-155E-4143-9C83-CE73EE704CF0}" type="slidenum">
              <a:rPr kumimoji="1" lang="zh-TW" altLang="en-US" smtClean="0"/>
              <a:t>52</a:t>
            </a:fld>
            <a:endParaRPr kumimoji="1" lang="zh-TW" altLang="en-US"/>
          </a:p>
        </p:txBody>
      </p:sp>
      <p:sp>
        <p:nvSpPr>
          <p:cNvPr id="7" name="標題 1">
            <a:extLst>
              <a:ext uri="{FF2B5EF4-FFF2-40B4-BE49-F238E27FC236}">
                <a16:creationId xmlns="" xmlns:a16="http://schemas.microsoft.com/office/drawing/2014/main" id="{C80E0A10-A947-6A4D-B2EE-E3A56345FCB3}"/>
              </a:ext>
            </a:extLst>
          </p:cNvPr>
          <p:cNvSpPr txBox="1">
            <a:spLocks/>
          </p:cNvSpPr>
          <p:nvPr/>
        </p:nvSpPr>
        <p:spPr>
          <a:xfrm>
            <a:off x="1066800" y="215013"/>
            <a:ext cx="10058400" cy="374238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5400" kern="1200" cap="all" baseline="0">
                <a:blipFill>
                  <a:blip r:embed="rId5">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kumimoji="1" lang="en" altLang="zh-TW" dirty="0"/>
              <a:t>2.16 </a:t>
            </a:r>
            <a:br>
              <a:rPr kumimoji="1" lang="en" altLang="zh-TW" dirty="0"/>
            </a:br>
            <a:r>
              <a:rPr kumimoji="1" lang="en" altLang="zh-TW" dirty="0"/>
              <a:t>Principal </a:t>
            </a:r>
            <a:br>
              <a:rPr kumimoji="1" lang="en" altLang="zh-TW" dirty="0"/>
            </a:br>
            <a:r>
              <a:rPr kumimoji="1" lang="en" altLang="zh-TW" dirty="0"/>
              <a:t>components </a:t>
            </a:r>
            <a:br>
              <a:rPr kumimoji="1" lang="en" altLang="zh-TW" dirty="0"/>
            </a:br>
            <a:r>
              <a:rPr kumimoji="1" lang="en" altLang="zh-TW" dirty="0"/>
              <a:t>analysis</a:t>
            </a:r>
            <a:endParaRPr kumimoji="1" lang="zh-TW" altLang="en-US" dirty="0"/>
          </a:p>
        </p:txBody>
      </p:sp>
    </p:spTree>
    <p:extLst>
      <p:ext uri="{BB962C8B-B14F-4D97-AF65-F5344CB8AC3E}">
        <p14:creationId xmlns:p14="http://schemas.microsoft.com/office/powerpoint/2010/main" val="408798075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平行四邊形 3">
            <a:extLst>
              <a:ext uri="{FF2B5EF4-FFF2-40B4-BE49-F238E27FC236}">
                <a16:creationId xmlns="" xmlns:a16="http://schemas.microsoft.com/office/drawing/2014/main" id="{6555CE39-A640-D846-B3A4-E1177BB17046}"/>
              </a:ext>
            </a:extLst>
          </p:cNvPr>
          <p:cNvSpPr/>
          <p:nvPr/>
        </p:nvSpPr>
        <p:spPr>
          <a:xfrm flipV="1">
            <a:off x="584616" y="389744"/>
            <a:ext cx="5021705" cy="3602791"/>
          </a:xfrm>
          <a:prstGeom prst="parallelogram">
            <a:avLst/>
          </a:prstGeom>
          <a:blipFill dpi="0" rotWithShape="1">
            <a:blip r:embed="rId2">
              <a:alphaModFix amt="67000"/>
              <a:duotone>
                <a:schemeClr val="accent4">
                  <a:tint val="70000"/>
                  <a:shade val="63000"/>
                </a:schemeClr>
                <a:schemeClr val="accent4">
                  <a:tint val="10000"/>
                  <a:satMod val="150000"/>
                </a:schemeClr>
              </a:duotone>
            </a:blip>
            <a:srcRect/>
            <a:tile tx="0" ty="0" sx="60000" sy="59000" flip="none" algn="tl"/>
          </a:blipFill>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zh-TW" altLang="en-US"/>
          </a:p>
        </p:txBody>
      </p:sp>
      <p:sp>
        <p:nvSpPr>
          <p:cNvPr id="2" name="標題 1">
            <a:extLst>
              <a:ext uri="{FF2B5EF4-FFF2-40B4-BE49-F238E27FC236}">
                <a16:creationId xmlns="" xmlns:a16="http://schemas.microsoft.com/office/drawing/2014/main" id="{485F9DAF-8F0A-2D46-887F-64B2D12EB231}"/>
              </a:ext>
            </a:extLst>
          </p:cNvPr>
          <p:cNvSpPr>
            <a:spLocks noGrp="1"/>
          </p:cNvSpPr>
          <p:nvPr>
            <p:ph type="title"/>
          </p:nvPr>
        </p:nvSpPr>
        <p:spPr>
          <a:xfrm>
            <a:off x="1548984" y="274974"/>
            <a:ext cx="10058400" cy="3832330"/>
          </a:xfrm>
        </p:spPr>
        <p:txBody>
          <a:bodyPr>
            <a:normAutofit/>
          </a:bodyPr>
          <a:lstStyle/>
          <a:p>
            <a:r>
              <a:rPr kumimoji="1" lang="en" altLang="zh-TW" dirty="0"/>
              <a:t>2.16 </a:t>
            </a:r>
            <a:br>
              <a:rPr kumimoji="1" lang="en" altLang="zh-TW" dirty="0"/>
            </a:br>
            <a:r>
              <a:rPr kumimoji="1" lang="en" altLang="zh-TW" dirty="0"/>
              <a:t>Principal </a:t>
            </a:r>
            <a:br>
              <a:rPr kumimoji="1" lang="en" altLang="zh-TW" dirty="0"/>
            </a:br>
            <a:r>
              <a:rPr kumimoji="1" lang="en" altLang="zh-TW" dirty="0"/>
              <a:t>components </a:t>
            </a:r>
            <a:br>
              <a:rPr kumimoji="1" lang="en" altLang="zh-TW" dirty="0"/>
            </a:br>
            <a:r>
              <a:rPr kumimoji="1" lang="en" altLang="zh-TW" dirty="0"/>
              <a:t>analysis</a:t>
            </a:r>
            <a:endParaRPr kumimoji="1" lang="zh-TW" altLang="en-US" dirty="0"/>
          </a:p>
        </p:txBody>
      </p:sp>
      <p:sp>
        <p:nvSpPr>
          <p:cNvPr id="3" name="內容版面配置區 2">
            <a:extLst>
              <a:ext uri="{FF2B5EF4-FFF2-40B4-BE49-F238E27FC236}">
                <a16:creationId xmlns="" xmlns:a16="http://schemas.microsoft.com/office/drawing/2014/main" id="{D846D20C-BFEB-7247-8CF4-EF6493F0286B}"/>
              </a:ext>
            </a:extLst>
          </p:cNvPr>
          <p:cNvSpPr>
            <a:spLocks noGrp="1"/>
          </p:cNvSpPr>
          <p:nvPr>
            <p:ph idx="1"/>
          </p:nvPr>
        </p:nvSpPr>
        <p:spPr>
          <a:xfrm>
            <a:off x="240793" y="4263231"/>
            <a:ext cx="11951207" cy="5189538"/>
          </a:xfrm>
        </p:spPr>
        <p:txBody>
          <a:bodyPr>
            <a:normAutofit/>
          </a:bodyPr>
          <a:lstStyle/>
          <a:p>
            <a:r>
              <a:rPr lang="en" altLang="zh-TW" sz="2800" dirty="0"/>
              <a:t>The resulting vectors (each being a </a:t>
            </a:r>
            <a:r>
              <a:rPr lang="en" altLang="zh-TW" sz="2800" dirty="0">
                <a:hlinkClick r:id="rId3" tooltip="Linear combination"/>
              </a:rPr>
              <a:t>linear combination</a:t>
            </a:r>
            <a:r>
              <a:rPr lang="en" altLang="zh-TW" sz="2800" dirty="0"/>
              <a:t> of the variables and containing </a:t>
            </a:r>
            <a:r>
              <a:rPr lang="en" altLang="zh-TW" sz="2800" i="1" dirty="0"/>
              <a:t>n</a:t>
            </a:r>
            <a:r>
              <a:rPr lang="en" altLang="zh-TW" sz="2800" dirty="0"/>
              <a:t> observations) are an uncorrelated </a:t>
            </a:r>
            <a:r>
              <a:rPr lang="en" altLang="zh-TW" sz="2800" dirty="0">
                <a:hlinkClick r:id="rId4" tooltip="Orthogonal basis set"/>
              </a:rPr>
              <a:t>orthogonal basis set</a:t>
            </a:r>
            <a:r>
              <a:rPr lang="en" altLang="zh-TW" sz="2800" dirty="0"/>
              <a:t>. </a:t>
            </a:r>
          </a:p>
          <a:p>
            <a:r>
              <a:rPr lang="en" altLang="zh-TW" sz="2800" dirty="0"/>
              <a:t>PCA is sensitive to the relative scaling of the original variables.</a:t>
            </a:r>
            <a:endParaRPr kumimoji="1" lang="zh-TW" altLang="en-US" sz="2800" dirty="0"/>
          </a:p>
        </p:txBody>
      </p:sp>
      <p:sp>
        <p:nvSpPr>
          <p:cNvPr id="5" name="投影片編號版面配置區 4">
            <a:extLst>
              <a:ext uri="{FF2B5EF4-FFF2-40B4-BE49-F238E27FC236}">
                <a16:creationId xmlns="" xmlns:a16="http://schemas.microsoft.com/office/drawing/2014/main" id="{3815BDDC-E801-4444-BD9A-4D80BB28E0B1}"/>
              </a:ext>
            </a:extLst>
          </p:cNvPr>
          <p:cNvSpPr>
            <a:spLocks noGrp="1"/>
          </p:cNvSpPr>
          <p:nvPr>
            <p:ph type="sldNum" sz="quarter" idx="12"/>
          </p:nvPr>
        </p:nvSpPr>
        <p:spPr/>
        <p:txBody>
          <a:bodyPr/>
          <a:lstStyle/>
          <a:p>
            <a:fld id="{2E9C8995-155E-4143-9C83-CE73EE704CF0}" type="slidenum">
              <a:rPr kumimoji="1" lang="zh-TW" altLang="en-US" smtClean="0"/>
              <a:t>53</a:t>
            </a:fld>
            <a:endParaRPr kumimoji="1" lang="zh-TW" altLang="en-US"/>
          </a:p>
        </p:txBody>
      </p:sp>
      <p:pic>
        <p:nvPicPr>
          <p:cNvPr id="7" name="圖片 6">
            <a:extLst>
              <a:ext uri="{FF2B5EF4-FFF2-40B4-BE49-F238E27FC236}">
                <a16:creationId xmlns="" xmlns:a16="http://schemas.microsoft.com/office/drawing/2014/main" id="{057C9B38-F64E-C841-A5A3-69D368E6B06E}"/>
              </a:ext>
            </a:extLst>
          </p:cNvPr>
          <p:cNvPicPr>
            <a:picLocks noChangeAspect="1"/>
          </p:cNvPicPr>
          <p:nvPr/>
        </p:nvPicPr>
        <p:blipFill>
          <a:blip r:embed="rId5"/>
          <a:stretch>
            <a:fillRect/>
          </a:stretch>
        </p:blipFill>
        <p:spPr>
          <a:xfrm>
            <a:off x="5624318" y="704353"/>
            <a:ext cx="6341880" cy="2554101"/>
          </a:xfrm>
          <a:prstGeom prst="rect">
            <a:avLst/>
          </a:prstGeom>
        </p:spPr>
      </p:pic>
    </p:spTree>
    <p:extLst>
      <p:ext uri="{BB962C8B-B14F-4D97-AF65-F5344CB8AC3E}">
        <p14:creationId xmlns:p14="http://schemas.microsoft.com/office/powerpoint/2010/main" val="151467424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五邊形 7">
            <a:extLst>
              <a:ext uri="{FF2B5EF4-FFF2-40B4-BE49-F238E27FC236}">
                <a16:creationId xmlns="" xmlns:a16="http://schemas.microsoft.com/office/drawing/2014/main" id="{E85049D3-8A74-A941-8927-B4352E18D517}"/>
              </a:ext>
            </a:extLst>
          </p:cNvPr>
          <p:cNvSpPr/>
          <p:nvPr/>
        </p:nvSpPr>
        <p:spPr>
          <a:xfrm>
            <a:off x="673308" y="524656"/>
            <a:ext cx="4138535" cy="2518347"/>
          </a:xfrm>
          <a:prstGeom prst="homePlate">
            <a:avLst/>
          </a:prstGeom>
          <a:blipFill dpi="0" rotWithShape="1">
            <a:blip r:embed="rId2">
              <a:alphaModFix amt="49000"/>
              <a:duotone>
                <a:schemeClr val="accent5">
                  <a:tint val="70000"/>
                  <a:shade val="63000"/>
                </a:schemeClr>
                <a:schemeClr val="accent5">
                  <a:tint val="10000"/>
                  <a:satMod val="150000"/>
                </a:schemeClr>
              </a:duotone>
            </a:blip>
            <a:srcRect/>
            <a:tile tx="0" ty="0" sx="60000" sy="59000" flip="none" algn="tl"/>
          </a:blipFill>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zh-TW" altLang="en-US"/>
          </a:p>
        </p:txBody>
      </p:sp>
      <p:sp>
        <p:nvSpPr>
          <p:cNvPr id="2" name="標題 1">
            <a:extLst>
              <a:ext uri="{FF2B5EF4-FFF2-40B4-BE49-F238E27FC236}">
                <a16:creationId xmlns="" xmlns:a16="http://schemas.microsoft.com/office/drawing/2014/main" id="{56B3BD97-52CD-4A40-9AA6-4111450F12F9}"/>
              </a:ext>
            </a:extLst>
          </p:cNvPr>
          <p:cNvSpPr>
            <a:spLocks noGrp="1"/>
          </p:cNvSpPr>
          <p:nvPr>
            <p:ph type="title"/>
          </p:nvPr>
        </p:nvSpPr>
        <p:spPr>
          <a:xfrm>
            <a:off x="673308" y="1034391"/>
            <a:ext cx="10058400" cy="1609344"/>
          </a:xfrm>
        </p:spPr>
        <p:txBody>
          <a:bodyPr>
            <a:normAutofit fontScale="90000"/>
          </a:bodyPr>
          <a:lstStyle/>
          <a:p>
            <a:r>
              <a:rPr kumimoji="1" lang="en" altLang="zh-TW" dirty="0"/>
              <a:t>2.17 </a:t>
            </a:r>
            <a:br>
              <a:rPr kumimoji="1" lang="en" altLang="zh-TW" dirty="0"/>
            </a:br>
            <a:r>
              <a:rPr kumimoji="1" lang="en" altLang="zh-TW" dirty="0">
                <a:solidFill>
                  <a:srgbClr val="FF0000"/>
                </a:solidFill>
              </a:rPr>
              <a:t>Self-organizing </a:t>
            </a:r>
            <a:br>
              <a:rPr kumimoji="1" lang="en" altLang="zh-TW" dirty="0">
                <a:solidFill>
                  <a:srgbClr val="FF0000"/>
                </a:solidFill>
              </a:rPr>
            </a:br>
            <a:r>
              <a:rPr kumimoji="1" lang="en" altLang="zh-TW" dirty="0">
                <a:solidFill>
                  <a:srgbClr val="FF0000"/>
                </a:solidFill>
              </a:rPr>
              <a:t>maps</a:t>
            </a:r>
            <a:endParaRPr kumimoji="1" lang="zh-TW" altLang="en-US" dirty="0">
              <a:solidFill>
                <a:srgbClr val="FF0000"/>
              </a:solidFill>
            </a:endParaRPr>
          </a:p>
        </p:txBody>
      </p:sp>
      <p:sp>
        <p:nvSpPr>
          <p:cNvPr id="3" name="內容版面配置區 2">
            <a:extLst>
              <a:ext uri="{FF2B5EF4-FFF2-40B4-BE49-F238E27FC236}">
                <a16:creationId xmlns="" xmlns:a16="http://schemas.microsoft.com/office/drawing/2014/main" id="{DE6D5F0D-E4C8-0C49-977A-964C6261A348}"/>
              </a:ext>
            </a:extLst>
          </p:cNvPr>
          <p:cNvSpPr>
            <a:spLocks noGrp="1"/>
          </p:cNvSpPr>
          <p:nvPr>
            <p:ph idx="1"/>
          </p:nvPr>
        </p:nvSpPr>
        <p:spPr>
          <a:xfrm>
            <a:off x="673308" y="3666109"/>
            <a:ext cx="11152682" cy="5943600"/>
          </a:xfrm>
        </p:spPr>
        <p:txBody>
          <a:bodyPr>
            <a:normAutofit/>
          </a:bodyPr>
          <a:lstStyle/>
          <a:p>
            <a:r>
              <a:rPr lang="en" altLang="zh-TW" sz="2800" dirty="0"/>
              <a:t>A </a:t>
            </a:r>
            <a:r>
              <a:rPr lang="en" altLang="zh-TW" sz="2800" b="1" dirty="0"/>
              <a:t>self-organizing map</a:t>
            </a:r>
            <a:r>
              <a:rPr lang="en" altLang="zh-TW" sz="2800" dirty="0"/>
              <a:t> (</a:t>
            </a:r>
            <a:r>
              <a:rPr lang="en" altLang="zh-TW" sz="2800" b="1" dirty="0"/>
              <a:t>SOM</a:t>
            </a:r>
            <a:r>
              <a:rPr lang="en" altLang="zh-TW" sz="2800" dirty="0"/>
              <a:t>) or </a:t>
            </a:r>
            <a:r>
              <a:rPr lang="en" altLang="zh-TW" sz="2800" b="1" dirty="0"/>
              <a:t>self-organizing feature map</a:t>
            </a:r>
            <a:r>
              <a:rPr lang="en" altLang="zh-TW" sz="2800" dirty="0"/>
              <a:t> (</a:t>
            </a:r>
            <a:r>
              <a:rPr lang="en" altLang="zh-TW" sz="2800" b="1" dirty="0"/>
              <a:t>SOFM</a:t>
            </a:r>
            <a:r>
              <a:rPr lang="en" altLang="zh-TW" sz="2800" dirty="0"/>
              <a:t>) is a type of </a:t>
            </a:r>
            <a:r>
              <a:rPr lang="en" altLang="zh-TW" sz="2800" dirty="0">
                <a:hlinkClick r:id="rId3" tooltip="Artificial neural network"/>
              </a:rPr>
              <a:t>artificial neural network</a:t>
            </a:r>
            <a:r>
              <a:rPr lang="en" altLang="zh-TW" sz="2800" dirty="0"/>
              <a:t> (ANN) that is trained using </a:t>
            </a:r>
            <a:r>
              <a:rPr lang="en" altLang="zh-TW" sz="2800" dirty="0">
                <a:hlinkClick r:id="rId4" tooltip="Unsupervised learning"/>
              </a:rPr>
              <a:t>unsupervised learning</a:t>
            </a:r>
            <a:r>
              <a:rPr lang="en" altLang="zh-TW" sz="2800" dirty="0"/>
              <a:t> to produce a low-dimensional (typically two-dimensional), discretized representation of the input space of the training samples, called a </a:t>
            </a:r>
            <a:r>
              <a:rPr lang="en" altLang="zh-TW" sz="2800" b="1" dirty="0"/>
              <a:t>map</a:t>
            </a:r>
            <a:r>
              <a:rPr lang="en" altLang="zh-TW" sz="2800" dirty="0"/>
              <a:t>, and is therefore a method to do </a:t>
            </a:r>
            <a:r>
              <a:rPr lang="en" altLang="zh-TW" sz="2800" dirty="0">
                <a:hlinkClick r:id="rId5" tooltip="Dimensionality reduction"/>
              </a:rPr>
              <a:t>dimensionality reduction</a:t>
            </a:r>
            <a:r>
              <a:rPr lang="en" altLang="zh-TW" sz="2800" dirty="0"/>
              <a:t>. </a:t>
            </a:r>
          </a:p>
        </p:txBody>
      </p:sp>
      <p:sp>
        <p:nvSpPr>
          <p:cNvPr id="5" name="投影片編號版面配置區 4">
            <a:extLst>
              <a:ext uri="{FF2B5EF4-FFF2-40B4-BE49-F238E27FC236}">
                <a16:creationId xmlns="" xmlns:a16="http://schemas.microsoft.com/office/drawing/2014/main" id="{F663107E-8870-B84F-9A1A-50E8FFA00ED2}"/>
              </a:ext>
            </a:extLst>
          </p:cNvPr>
          <p:cNvSpPr>
            <a:spLocks noGrp="1"/>
          </p:cNvSpPr>
          <p:nvPr>
            <p:ph type="sldNum" sz="quarter" idx="12"/>
          </p:nvPr>
        </p:nvSpPr>
        <p:spPr/>
        <p:txBody>
          <a:bodyPr/>
          <a:lstStyle/>
          <a:p>
            <a:fld id="{2E9C8995-155E-4143-9C83-CE73EE704CF0}" type="slidenum">
              <a:rPr kumimoji="1" lang="zh-TW" altLang="en-US" smtClean="0"/>
              <a:t>54</a:t>
            </a:fld>
            <a:endParaRPr kumimoji="1" lang="zh-TW" altLang="en-US"/>
          </a:p>
        </p:txBody>
      </p:sp>
      <p:pic>
        <p:nvPicPr>
          <p:cNvPr id="7" name="圖片 6">
            <a:extLst>
              <a:ext uri="{FF2B5EF4-FFF2-40B4-BE49-F238E27FC236}">
                <a16:creationId xmlns="" xmlns:a16="http://schemas.microsoft.com/office/drawing/2014/main" id="{B6B695E1-A0B2-0C40-89F0-41D455D54536}"/>
              </a:ext>
            </a:extLst>
          </p:cNvPr>
          <p:cNvPicPr>
            <a:picLocks noChangeAspect="1"/>
          </p:cNvPicPr>
          <p:nvPr/>
        </p:nvPicPr>
        <p:blipFill>
          <a:blip r:embed="rId6"/>
          <a:stretch>
            <a:fillRect/>
          </a:stretch>
        </p:blipFill>
        <p:spPr>
          <a:xfrm>
            <a:off x="4946737" y="944071"/>
            <a:ext cx="6364391" cy="1789985"/>
          </a:xfrm>
          <a:prstGeom prst="rect">
            <a:avLst/>
          </a:prstGeom>
        </p:spPr>
      </p:pic>
    </p:spTree>
    <p:extLst>
      <p:ext uri="{BB962C8B-B14F-4D97-AF65-F5344CB8AC3E}">
        <p14:creationId xmlns:p14="http://schemas.microsoft.com/office/powerpoint/2010/main" val="361182379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五邊形 5">
            <a:extLst>
              <a:ext uri="{FF2B5EF4-FFF2-40B4-BE49-F238E27FC236}">
                <a16:creationId xmlns="" xmlns:a16="http://schemas.microsoft.com/office/drawing/2014/main" id="{D0C8E997-0532-244B-907C-AB60A218ACA4}"/>
              </a:ext>
            </a:extLst>
          </p:cNvPr>
          <p:cNvSpPr/>
          <p:nvPr/>
        </p:nvSpPr>
        <p:spPr>
          <a:xfrm>
            <a:off x="598357" y="764498"/>
            <a:ext cx="4138535" cy="2518347"/>
          </a:xfrm>
          <a:prstGeom prst="homePlate">
            <a:avLst/>
          </a:prstGeom>
          <a:blipFill dpi="0" rotWithShape="1">
            <a:blip r:embed="rId2">
              <a:alphaModFix amt="49000"/>
              <a:duotone>
                <a:schemeClr val="accent5">
                  <a:tint val="70000"/>
                  <a:shade val="63000"/>
                </a:schemeClr>
                <a:schemeClr val="accent5">
                  <a:tint val="10000"/>
                  <a:satMod val="150000"/>
                </a:schemeClr>
              </a:duotone>
            </a:blip>
            <a:srcRect/>
            <a:tile tx="0" ty="0" sx="60000" sy="59000" flip="none" algn="tl"/>
          </a:blipFill>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zh-TW" altLang="en-US"/>
          </a:p>
        </p:txBody>
      </p:sp>
      <p:sp>
        <p:nvSpPr>
          <p:cNvPr id="2" name="標題 1">
            <a:extLst>
              <a:ext uri="{FF2B5EF4-FFF2-40B4-BE49-F238E27FC236}">
                <a16:creationId xmlns="" xmlns:a16="http://schemas.microsoft.com/office/drawing/2014/main" id="{56B3BD97-52CD-4A40-9AA6-4111450F12F9}"/>
              </a:ext>
            </a:extLst>
          </p:cNvPr>
          <p:cNvSpPr>
            <a:spLocks noGrp="1"/>
          </p:cNvSpPr>
          <p:nvPr>
            <p:ph type="title"/>
          </p:nvPr>
        </p:nvSpPr>
        <p:spPr>
          <a:xfrm>
            <a:off x="703289" y="1219000"/>
            <a:ext cx="10058400" cy="1609344"/>
          </a:xfrm>
        </p:spPr>
        <p:txBody>
          <a:bodyPr>
            <a:normAutofit fontScale="90000"/>
          </a:bodyPr>
          <a:lstStyle/>
          <a:p>
            <a:r>
              <a:rPr kumimoji="1" lang="en" altLang="zh-TW" dirty="0"/>
              <a:t>2.17 </a:t>
            </a:r>
            <a:br>
              <a:rPr kumimoji="1" lang="en" altLang="zh-TW" dirty="0"/>
            </a:br>
            <a:r>
              <a:rPr kumimoji="1" lang="en" altLang="zh-TW" dirty="0"/>
              <a:t>Self-organizing </a:t>
            </a:r>
            <a:br>
              <a:rPr kumimoji="1" lang="en" altLang="zh-TW" dirty="0"/>
            </a:br>
            <a:r>
              <a:rPr kumimoji="1" lang="en" altLang="zh-TW" dirty="0"/>
              <a:t>maps</a:t>
            </a:r>
            <a:endParaRPr kumimoji="1" lang="zh-TW" altLang="en-US" dirty="0"/>
          </a:p>
        </p:txBody>
      </p:sp>
      <p:sp>
        <p:nvSpPr>
          <p:cNvPr id="3" name="內容版面配置區 2">
            <a:extLst>
              <a:ext uri="{FF2B5EF4-FFF2-40B4-BE49-F238E27FC236}">
                <a16:creationId xmlns="" xmlns:a16="http://schemas.microsoft.com/office/drawing/2014/main" id="{DE6D5F0D-E4C8-0C49-977A-964C6261A348}"/>
              </a:ext>
            </a:extLst>
          </p:cNvPr>
          <p:cNvSpPr>
            <a:spLocks noGrp="1"/>
          </p:cNvSpPr>
          <p:nvPr>
            <p:ph idx="1"/>
          </p:nvPr>
        </p:nvSpPr>
        <p:spPr>
          <a:xfrm>
            <a:off x="334880" y="3886200"/>
            <a:ext cx="11616328" cy="5943600"/>
          </a:xfrm>
        </p:spPr>
        <p:txBody>
          <a:bodyPr>
            <a:normAutofit/>
          </a:bodyPr>
          <a:lstStyle/>
          <a:p>
            <a:r>
              <a:rPr lang="en" altLang="zh-TW" sz="2800" dirty="0"/>
              <a:t>Self-organizing maps differ from other artificial neural networks as they apply </a:t>
            </a:r>
            <a:r>
              <a:rPr lang="en" altLang="zh-TW" sz="2800" dirty="0">
                <a:hlinkClick r:id="rId3" tooltip="Competitive learning"/>
              </a:rPr>
              <a:t>competitive learning</a:t>
            </a:r>
            <a:r>
              <a:rPr lang="en" altLang="zh-TW" sz="2800" dirty="0"/>
              <a:t> as opposed to error-correction learning (such as </a:t>
            </a:r>
            <a:r>
              <a:rPr lang="en" altLang="zh-TW" sz="2800" dirty="0">
                <a:hlinkClick r:id="rId4" tooltip="Backpropagation"/>
              </a:rPr>
              <a:t>backpropagation</a:t>
            </a:r>
            <a:r>
              <a:rPr lang="en" altLang="zh-TW" sz="2800" dirty="0"/>
              <a:t> with </a:t>
            </a:r>
            <a:r>
              <a:rPr lang="en" altLang="zh-TW" sz="2800" dirty="0">
                <a:hlinkClick r:id="rId5" tooltip="Gradient descent"/>
              </a:rPr>
              <a:t>gradient descent</a:t>
            </a:r>
            <a:r>
              <a:rPr lang="en" altLang="zh-TW" sz="2800" dirty="0"/>
              <a:t>), and in the sense that they use a neighborhood function to preserve the </a:t>
            </a:r>
            <a:r>
              <a:rPr lang="en" altLang="zh-TW" sz="2800" dirty="0">
                <a:hlinkClick r:id="rId6" tooltip="Topology"/>
              </a:rPr>
              <a:t>topological</a:t>
            </a:r>
            <a:r>
              <a:rPr lang="en" altLang="zh-TW" sz="2800" dirty="0"/>
              <a:t> properties of the input space.</a:t>
            </a:r>
            <a:endParaRPr kumimoji="1" lang="zh-TW" altLang="en-US" sz="2800" dirty="0"/>
          </a:p>
        </p:txBody>
      </p:sp>
      <p:sp>
        <p:nvSpPr>
          <p:cNvPr id="5" name="投影片編號版面配置區 4">
            <a:extLst>
              <a:ext uri="{FF2B5EF4-FFF2-40B4-BE49-F238E27FC236}">
                <a16:creationId xmlns="" xmlns:a16="http://schemas.microsoft.com/office/drawing/2014/main" id="{F663107E-8870-B84F-9A1A-50E8FFA00ED2}"/>
              </a:ext>
            </a:extLst>
          </p:cNvPr>
          <p:cNvSpPr>
            <a:spLocks noGrp="1"/>
          </p:cNvSpPr>
          <p:nvPr>
            <p:ph type="sldNum" sz="quarter" idx="12"/>
          </p:nvPr>
        </p:nvSpPr>
        <p:spPr/>
        <p:txBody>
          <a:bodyPr/>
          <a:lstStyle/>
          <a:p>
            <a:fld id="{2E9C8995-155E-4143-9C83-CE73EE704CF0}" type="slidenum">
              <a:rPr kumimoji="1" lang="zh-TW" altLang="en-US" smtClean="0"/>
              <a:t>55</a:t>
            </a:fld>
            <a:endParaRPr kumimoji="1" lang="zh-TW" altLang="en-US"/>
          </a:p>
        </p:txBody>
      </p:sp>
      <p:pic>
        <p:nvPicPr>
          <p:cNvPr id="7" name="圖片 6">
            <a:extLst>
              <a:ext uri="{FF2B5EF4-FFF2-40B4-BE49-F238E27FC236}">
                <a16:creationId xmlns="" xmlns:a16="http://schemas.microsoft.com/office/drawing/2014/main" id="{519F861D-26F0-0D4D-9549-B4853F0EDEB0}"/>
              </a:ext>
            </a:extLst>
          </p:cNvPr>
          <p:cNvPicPr>
            <a:picLocks noChangeAspect="1"/>
          </p:cNvPicPr>
          <p:nvPr/>
        </p:nvPicPr>
        <p:blipFill>
          <a:blip r:embed="rId7"/>
          <a:stretch>
            <a:fillRect/>
          </a:stretch>
        </p:blipFill>
        <p:spPr>
          <a:xfrm>
            <a:off x="4879300" y="268316"/>
            <a:ext cx="5259327" cy="3160684"/>
          </a:xfrm>
          <a:prstGeom prst="rect">
            <a:avLst/>
          </a:prstGeom>
        </p:spPr>
      </p:pic>
    </p:spTree>
    <p:extLst>
      <p:ext uri="{BB962C8B-B14F-4D97-AF65-F5344CB8AC3E}">
        <p14:creationId xmlns:p14="http://schemas.microsoft.com/office/powerpoint/2010/main" val="193333192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橢圓 6">
            <a:extLst>
              <a:ext uri="{FF2B5EF4-FFF2-40B4-BE49-F238E27FC236}">
                <a16:creationId xmlns="" xmlns:a16="http://schemas.microsoft.com/office/drawing/2014/main" id="{18DD75D0-4F2A-BD4F-A5D1-E3DADA906824}"/>
              </a:ext>
            </a:extLst>
          </p:cNvPr>
          <p:cNvSpPr/>
          <p:nvPr/>
        </p:nvSpPr>
        <p:spPr>
          <a:xfrm>
            <a:off x="-544644" y="-1186278"/>
            <a:ext cx="5006715" cy="4238469"/>
          </a:xfrm>
          <a:prstGeom prst="ellipse">
            <a:avLst/>
          </a:prstGeom>
          <a:blipFill dpi="0" rotWithShape="1">
            <a:blip r:embed="rId2">
              <a:alphaModFix amt="71000"/>
              <a:duotone>
                <a:schemeClr val="accent3">
                  <a:tint val="70000"/>
                  <a:shade val="63000"/>
                </a:schemeClr>
                <a:schemeClr val="accent3">
                  <a:tint val="10000"/>
                  <a:satMod val="150000"/>
                </a:schemeClr>
              </a:duotone>
            </a:blip>
            <a:srcRect/>
            <a:tile tx="0" ty="0" sx="60000" sy="59000" flip="none" algn="tl"/>
          </a:blipFill>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zh-TW" altLang="en-US" dirty="0"/>
          </a:p>
        </p:txBody>
      </p:sp>
      <p:sp>
        <p:nvSpPr>
          <p:cNvPr id="2" name="標題 1">
            <a:extLst>
              <a:ext uri="{FF2B5EF4-FFF2-40B4-BE49-F238E27FC236}">
                <a16:creationId xmlns="" xmlns:a16="http://schemas.microsoft.com/office/drawing/2014/main" id="{3186A390-1C2E-744B-8ACC-3F857EDE3E0F}"/>
              </a:ext>
            </a:extLst>
          </p:cNvPr>
          <p:cNvSpPr>
            <a:spLocks noGrp="1"/>
          </p:cNvSpPr>
          <p:nvPr>
            <p:ph type="title"/>
          </p:nvPr>
        </p:nvSpPr>
        <p:spPr>
          <a:xfrm>
            <a:off x="449073" y="468279"/>
            <a:ext cx="10058400" cy="1609344"/>
          </a:xfrm>
        </p:spPr>
        <p:txBody>
          <a:bodyPr/>
          <a:lstStyle/>
          <a:p>
            <a:r>
              <a:rPr kumimoji="1" lang="en" altLang="zh-TW" dirty="0"/>
              <a:t>2.18 </a:t>
            </a:r>
            <a:r>
              <a:rPr kumimoji="1" lang="en" altLang="zh-TW" dirty="0">
                <a:solidFill>
                  <a:srgbClr val="FF0000"/>
                </a:solidFill>
              </a:rPr>
              <a:t>Wavelets</a:t>
            </a:r>
            <a:endParaRPr kumimoji="1" lang="zh-TW" altLang="en-US" dirty="0">
              <a:solidFill>
                <a:srgbClr val="FF0000"/>
              </a:solidFill>
            </a:endParaRPr>
          </a:p>
        </p:txBody>
      </p:sp>
      <p:sp>
        <p:nvSpPr>
          <p:cNvPr id="3" name="內容版面配置區 2">
            <a:extLst>
              <a:ext uri="{FF2B5EF4-FFF2-40B4-BE49-F238E27FC236}">
                <a16:creationId xmlns="" xmlns:a16="http://schemas.microsoft.com/office/drawing/2014/main" id="{F6841F7D-1B78-7747-96DD-43808346253B}"/>
              </a:ext>
            </a:extLst>
          </p:cNvPr>
          <p:cNvSpPr>
            <a:spLocks noGrp="1"/>
          </p:cNvSpPr>
          <p:nvPr>
            <p:ph idx="1"/>
          </p:nvPr>
        </p:nvSpPr>
        <p:spPr>
          <a:xfrm>
            <a:off x="609600" y="3213137"/>
            <a:ext cx="10515600" cy="4351338"/>
          </a:xfrm>
        </p:spPr>
        <p:txBody>
          <a:bodyPr>
            <a:normAutofit/>
          </a:bodyPr>
          <a:lstStyle/>
          <a:p>
            <a:r>
              <a:rPr lang="en-US" altLang="zh-TW" sz="2400" dirty="0"/>
              <a:t>A </a:t>
            </a:r>
            <a:r>
              <a:rPr lang="en-US" altLang="zh-TW" sz="2400" b="1" dirty="0"/>
              <a:t>wavelet</a:t>
            </a:r>
            <a:r>
              <a:rPr lang="en-US" altLang="zh-TW" sz="2400" dirty="0"/>
              <a:t> is a </a:t>
            </a:r>
            <a:r>
              <a:rPr lang="en-US" altLang="zh-TW" sz="2400" dirty="0">
                <a:hlinkClick r:id="rId3" tooltip="Wave"/>
              </a:rPr>
              <a:t>wave</a:t>
            </a:r>
            <a:r>
              <a:rPr lang="en-US" altLang="zh-TW" sz="2400" dirty="0"/>
              <a:t>-like </a:t>
            </a:r>
            <a:r>
              <a:rPr lang="en-US" altLang="zh-TW" sz="2400" dirty="0">
                <a:hlinkClick r:id="rId4" tooltip="Oscillation"/>
              </a:rPr>
              <a:t>oscillation</a:t>
            </a:r>
            <a:r>
              <a:rPr lang="en-US" altLang="zh-TW" sz="2400" dirty="0"/>
              <a:t> with an </a:t>
            </a:r>
            <a:r>
              <a:rPr lang="en-US" altLang="zh-TW" sz="2400" dirty="0">
                <a:hlinkClick r:id="rId5" tooltip="Amplitude"/>
              </a:rPr>
              <a:t>amplitude</a:t>
            </a:r>
            <a:r>
              <a:rPr lang="en-US" altLang="zh-TW" sz="2400" dirty="0"/>
              <a:t> that begins at zero, increases, and then decreases back to zero. </a:t>
            </a:r>
          </a:p>
          <a:p>
            <a:r>
              <a:rPr lang="en-US" altLang="zh-TW" sz="2400" dirty="0"/>
              <a:t>It can typically be visualized as a "brief oscillation" like one recorded by a </a:t>
            </a:r>
            <a:r>
              <a:rPr lang="en-US" altLang="zh-TW" sz="2400" dirty="0">
                <a:hlinkClick r:id="rId6" tooltip="Seismograph"/>
              </a:rPr>
              <a:t>seismograph</a:t>
            </a:r>
            <a:r>
              <a:rPr lang="en-US" altLang="zh-TW" sz="2400" dirty="0"/>
              <a:t> or </a:t>
            </a:r>
            <a:r>
              <a:rPr lang="en-US" altLang="zh-TW" sz="2400" dirty="0">
                <a:hlinkClick r:id="rId7" tooltip="Heart monitor"/>
              </a:rPr>
              <a:t>heart monitor</a:t>
            </a:r>
            <a:r>
              <a:rPr lang="en-US" altLang="zh-TW" sz="2400" dirty="0"/>
              <a:t>. </a:t>
            </a:r>
          </a:p>
          <a:p>
            <a:r>
              <a:rPr lang="en-US" altLang="zh-TW" sz="2400" dirty="0"/>
              <a:t>Generally, wavelets are intentionally crafted to have specific properties that make them useful for </a:t>
            </a:r>
            <a:r>
              <a:rPr lang="en-US" altLang="zh-TW" sz="2400" dirty="0">
                <a:hlinkClick r:id="rId8" tooltip="Signal processing"/>
              </a:rPr>
              <a:t>signal processing</a:t>
            </a:r>
            <a:r>
              <a:rPr lang="en-US" altLang="zh-TW" sz="2400" dirty="0"/>
              <a:t>. Using a "reverse, shift, multiply and integrate" technique called </a:t>
            </a:r>
            <a:r>
              <a:rPr lang="en-US" altLang="zh-TW" sz="2400" dirty="0">
                <a:hlinkClick r:id="rId9" tooltip="Convolution"/>
              </a:rPr>
              <a:t>convolution</a:t>
            </a:r>
            <a:r>
              <a:rPr lang="en-US" altLang="zh-TW" sz="2400" dirty="0"/>
              <a:t>, wavelets can be combined with known portions of a damaged signal to extract information from the unknown portions.</a:t>
            </a:r>
            <a:endParaRPr lang="zh-TW" altLang="zh-TW" sz="2400" dirty="0"/>
          </a:p>
          <a:p>
            <a:endParaRPr kumimoji="1" lang="zh-TW" altLang="en-US" sz="2400" dirty="0"/>
          </a:p>
        </p:txBody>
      </p:sp>
      <p:sp>
        <p:nvSpPr>
          <p:cNvPr id="5" name="投影片編號版面配置區 4">
            <a:extLst>
              <a:ext uri="{FF2B5EF4-FFF2-40B4-BE49-F238E27FC236}">
                <a16:creationId xmlns="" xmlns:a16="http://schemas.microsoft.com/office/drawing/2014/main" id="{E0734861-6FB5-4648-A0DF-668FEABA0746}"/>
              </a:ext>
            </a:extLst>
          </p:cNvPr>
          <p:cNvSpPr>
            <a:spLocks noGrp="1"/>
          </p:cNvSpPr>
          <p:nvPr>
            <p:ph type="sldNum" sz="quarter" idx="12"/>
          </p:nvPr>
        </p:nvSpPr>
        <p:spPr/>
        <p:txBody>
          <a:bodyPr/>
          <a:lstStyle/>
          <a:p>
            <a:fld id="{2E9C8995-155E-4143-9C83-CE73EE704CF0}" type="slidenum">
              <a:rPr kumimoji="1" lang="zh-TW" altLang="en-US" smtClean="0"/>
              <a:t>56</a:t>
            </a:fld>
            <a:endParaRPr kumimoji="1" lang="zh-TW" altLang="en-US"/>
          </a:p>
        </p:txBody>
      </p:sp>
      <p:pic>
        <p:nvPicPr>
          <p:cNvPr id="6" name="圖片 5">
            <a:extLst>
              <a:ext uri="{FF2B5EF4-FFF2-40B4-BE49-F238E27FC236}">
                <a16:creationId xmlns="" xmlns:a16="http://schemas.microsoft.com/office/drawing/2014/main" id="{8C3BE135-A601-9B48-A3DF-6AB2E95D8DFC}"/>
              </a:ext>
            </a:extLst>
          </p:cNvPr>
          <p:cNvPicPr>
            <a:picLocks noChangeAspect="1"/>
          </p:cNvPicPr>
          <p:nvPr/>
        </p:nvPicPr>
        <p:blipFill>
          <a:blip r:embed="rId10"/>
          <a:stretch>
            <a:fillRect/>
          </a:stretch>
        </p:blipFill>
        <p:spPr>
          <a:xfrm>
            <a:off x="6713728" y="220091"/>
            <a:ext cx="4597400" cy="2832100"/>
          </a:xfrm>
          <a:prstGeom prst="rect">
            <a:avLst/>
          </a:prstGeom>
        </p:spPr>
      </p:pic>
    </p:spTree>
    <p:extLst>
      <p:ext uri="{BB962C8B-B14F-4D97-AF65-F5344CB8AC3E}">
        <p14:creationId xmlns:p14="http://schemas.microsoft.com/office/powerpoint/2010/main" val="234383035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橢圓 5">
            <a:extLst>
              <a:ext uri="{FF2B5EF4-FFF2-40B4-BE49-F238E27FC236}">
                <a16:creationId xmlns="" xmlns:a16="http://schemas.microsoft.com/office/drawing/2014/main" id="{6A81EF11-CF2E-4048-B721-FB5CFAA3AB50}"/>
              </a:ext>
            </a:extLst>
          </p:cNvPr>
          <p:cNvSpPr/>
          <p:nvPr/>
        </p:nvSpPr>
        <p:spPr>
          <a:xfrm>
            <a:off x="3364042" y="-2074734"/>
            <a:ext cx="5006715" cy="4238469"/>
          </a:xfrm>
          <a:prstGeom prst="ellipse">
            <a:avLst/>
          </a:prstGeom>
          <a:blipFill dpi="0" rotWithShape="1">
            <a:blip r:embed="rId2">
              <a:alphaModFix amt="71000"/>
              <a:duotone>
                <a:schemeClr val="accent3">
                  <a:tint val="70000"/>
                  <a:shade val="63000"/>
                </a:schemeClr>
                <a:schemeClr val="accent3">
                  <a:tint val="10000"/>
                  <a:satMod val="150000"/>
                </a:schemeClr>
              </a:duotone>
            </a:blip>
            <a:srcRect/>
            <a:tile tx="0" ty="0" sx="60000" sy="59000" flip="none" algn="tl"/>
          </a:blipFill>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zh-TW" altLang="en-US" dirty="0"/>
          </a:p>
        </p:txBody>
      </p:sp>
      <p:sp>
        <p:nvSpPr>
          <p:cNvPr id="3" name="內容版面配置區 2">
            <a:extLst>
              <a:ext uri="{FF2B5EF4-FFF2-40B4-BE49-F238E27FC236}">
                <a16:creationId xmlns="" xmlns:a16="http://schemas.microsoft.com/office/drawing/2014/main" id="{7176DE20-23E9-6B44-B88C-79A3F7F7CA56}"/>
              </a:ext>
            </a:extLst>
          </p:cNvPr>
          <p:cNvSpPr>
            <a:spLocks noGrp="1"/>
          </p:cNvSpPr>
          <p:nvPr>
            <p:ph idx="1"/>
          </p:nvPr>
        </p:nvSpPr>
        <p:spPr>
          <a:xfrm>
            <a:off x="795528" y="2163735"/>
            <a:ext cx="10515600" cy="4833938"/>
          </a:xfrm>
        </p:spPr>
        <p:txBody>
          <a:bodyPr>
            <a:normAutofit/>
          </a:bodyPr>
          <a:lstStyle/>
          <a:p>
            <a:r>
              <a:rPr lang="en-US" altLang="zh-TW" sz="2800" dirty="0"/>
              <a:t>For example, a wavelet could be created to have a frequency of </a:t>
            </a:r>
            <a:r>
              <a:rPr lang="en-US" altLang="zh-TW" sz="2800" dirty="0">
                <a:hlinkClick r:id="rId3" tooltip="Middle C"/>
              </a:rPr>
              <a:t>Middle C</a:t>
            </a:r>
            <a:r>
              <a:rPr lang="en-US" altLang="zh-TW" sz="2800" dirty="0"/>
              <a:t> and a short duration of roughly a </a:t>
            </a:r>
            <a:r>
              <a:rPr lang="en-US" altLang="zh-TW" sz="2800" dirty="0">
                <a:hlinkClick r:id="rId4" tooltip="32nd note"/>
              </a:rPr>
              <a:t>32nd note</a:t>
            </a:r>
            <a:r>
              <a:rPr lang="en-US" altLang="zh-TW" sz="2800" dirty="0"/>
              <a:t>. </a:t>
            </a:r>
          </a:p>
          <a:p>
            <a:r>
              <a:rPr lang="en-US" altLang="zh-TW" sz="2800" dirty="0"/>
              <a:t>If this wavelet were to be convolved with a signal created from the recording of a song, then the resulting signal would be useful for determining when the Middle C note was being played in the song. Mathematically, the wavelet will correlate with the signal if the unknown signal contains information of similar frequency. </a:t>
            </a:r>
          </a:p>
          <a:p>
            <a:r>
              <a:rPr lang="en-US" altLang="zh-TW" sz="2800" dirty="0"/>
              <a:t>This concept of </a:t>
            </a:r>
            <a:r>
              <a:rPr lang="en-US" altLang="zh-TW" sz="2800" dirty="0">
                <a:hlinkClick r:id="rId5" tooltip="Correlation"/>
              </a:rPr>
              <a:t>correlation</a:t>
            </a:r>
            <a:r>
              <a:rPr lang="en-US" altLang="zh-TW" sz="2800" dirty="0"/>
              <a:t> is at the core of many practical applications of wavelet theory.</a:t>
            </a:r>
            <a:endParaRPr lang="zh-TW" altLang="zh-TW" sz="2800" dirty="0"/>
          </a:p>
          <a:p>
            <a:endParaRPr kumimoji="1" lang="zh-TW" altLang="en-US" sz="2800" dirty="0"/>
          </a:p>
        </p:txBody>
      </p:sp>
      <p:sp>
        <p:nvSpPr>
          <p:cNvPr id="4" name="投影片編號版面配置區 3">
            <a:extLst>
              <a:ext uri="{FF2B5EF4-FFF2-40B4-BE49-F238E27FC236}">
                <a16:creationId xmlns="" xmlns:a16="http://schemas.microsoft.com/office/drawing/2014/main" id="{0A9C43B7-2968-2A47-99C1-6342E37AE810}"/>
              </a:ext>
            </a:extLst>
          </p:cNvPr>
          <p:cNvSpPr>
            <a:spLocks noGrp="1"/>
          </p:cNvSpPr>
          <p:nvPr>
            <p:ph type="sldNum" sz="quarter" idx="12"/>
          </p:nvPr>
        </p:nvSpPr>
        <p:spPr/>
        <p:txBody>
          <a:bodyPr/>
          <a:lstStyle/>
          <a:p>
            <a:fld id="{2E9C8995-155E-4143-9C83-CE73EE704CF0}" type="slidenum">
              <a:rPr kumimoji="1" lang="zh-TW" altLang="en-US" smtClean="0"/>
              <a:t>57</a:t>
            </a:fld>
            <a:endParaRPr kumimoji="1" lang="zh-TW" altLang="en-US"/>
          </a:p>
        </p:txBody>
      </p:sp>
      <p:sp>
        <p:nvSpPr>
          <p:cNvPr id="5" name="標題 1">
            <a:extLst>
              <a:ext uri="{FF2B5EF4-FFF2-40B4-BE49-F238E27FC236}">
                <a16:creationId xmlns="" xmlns:a16="http://schemas.microsoft.com/office/drawing/2014/main" id="{2D3EDAEB-F126-074D-B229-ED3785113A3A}"/>
              </a:ext>
            </a:extLst>
          </p:cNvPr>
          <p:cNvSpPr>
            <a:spLocks noGrp="1"/>
          </p:cNvSpPr>
          <p:nvPr>
            <p:ph type="title"/>
          </p:nvPr>
        </p:nvSpPr>
        <p:spPr>
          <a:xfrm>
            <a:off x="838200" y="318378"/>
            <a:ext cx="10058400" cy="1609344"/>
          </a:xfrm>
        </p:spPr>
        <p:txBody>
          <a:bodyPr/>
          <a:lstStyle/>
          <a:p>
            <a:pPr algn="ctr"/>
            <a:r>
              <a:rPr kumimoji="1" lang="en" altLang="zh-TW" dirty="0"/>
              <a:t>2.18 Wavelets</a:t>
            </a:r>
            <a:endParaRPr kumimoji="1" lang="zh-TW" altLang="en-US" dirty="0"/>
          </a:p>
        </p:txBody>
      </p:sp>
    </p:spTree>
    <p:extLst>
      <p:ext uri="{BB962C8B-B14F-4D97-AF65-F5344CB8AC3E}">
        <p14:creationId xmlns:p14="http://schemas.microsoft.com/office/powerpoint/2010/main" val="160624800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橢圓 5">
            <a:extLst>
              <a:ext uri="{FF2B5EF4-FFF2-40B4-BE49-F238E27FC236}">
                <a16:creationId xmlns="" xmlns:a16="http://schemas.microsoft.com/office/drawing/2014/main" id="{B6070FD4-82D0-254D-9730-42FC5BA0AF75}"/>
              </a:ext>
            </a:extLst>
          </p:cNvPr>
          <p:cNvSpPr/>
          <p:nvPr/>
        </p:nvSpPr>
        <p:spPr>
          <a:xfrm>
            <a:off x="3592642" y="-1789453"/>
            <a:ext cx="5006715" cy="4238469"/>
          </a:xfrm>
          <a:prstGeom prst="ellipse">
            <a:avLst/>
          </a:prstGeom>
          <a:blipFill dpi="0" rotWithShape="1">
            <a:blip r:embed="rId2">
              <a:alphaModFix amt="71000"/>
              <a:duotone>
                <a:schemeClr val="accent3">
                  <a:tint val="70000"/>
                  <a:shade val="63000"/>
                </a:schemeClr>
                <a:schemeClr val="accent3">
                  <a:tint val="10000"/>
                  <a:satMod val="150000"/>
                </a:schemeClr>
              </a:duotone>
            </a:blip>
            <a:srcRect/>
            <a:tile tx="0" ty="0" sx="60000" sy="59000" flip="none" algn="tl"/>
          </a:blipFill>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zh-TW" altLang="en-US" dirty="0"/>
          </a:p>
        </p:txBody>
      </p:sp>
      <p:sp>
        <p:nvSpPr>
          <p:cNvPr id="3" name="內容版面配置區 2">
            <a:extLst>
              <a:ext uri="{FF2B5EF4-FFF2-40B4-BE49-F238E27FC236}">
                <a16:creationId xmlns="" xmlns:a16="http://schemas.microsoft.com/office/drawing/2014/main" id="{77E870CD-F840-F644-AA1D-E71692F6AF52}"/>
              </a:ext>
            </a:extLst>
          </p:cNvPr>
          <p:cNvSpPr>
            <a:spLocks noGrp="1"/>
          </p:cNvSpPr>
          <p:nvPr>
            <p:ph idx="1"/>
          </p:nvPr>
        </p:nvSpPr>
        <p:spPr>
          <a:xfrm>
            <a:off x="838200" y="2449016"/>
            <a:ext cx="10515600" cy="4962525"/>
          </a:xfrm>
        </p:spPr>
        <p:txBody>
          <a:bodyPr>
            <a:normAutofit/>
          </a:bodyPr>
          <a:lstStyle/>
          <a:p>
            <a:r>
              <a:rPr lang="en-US" altLang="zh-TW" sz="2800" dirty="0"/>
              <a:t>As a mathematical tool, wavelets can be used to extract information from many different kinds of data, including – but not limited to – </a:t>
            </a:r>
            <a:r>
              <a:rPr lang="en-US" altLang="zh-TW" sz="2800" dirty="0">
                <a:hlinkClick r:id="rId3" tooltip="Audio signal"/>
              </a:rPr>
              <a:t>audio signals</a:t>
            </a:r>
            <a:r>
              <a:rPr lang="en-US" altLang="zh-TW" sz="2800" dirty="0"/>
              <a:t> and images. Sets of wavelets are generally needed to analyze data fully. </a:t>
            </a:r>
          </a:p>
          <a:p>
            <a:r>
              <a:rPr lang="en-US" altLang="zh-TW" sz="2800" dirty="0"/>
              <a:t>A set of "complementary" wavelets will decompose data without gaps or overlap so that the decomposition process is mathematically reversible. </a:t>
            </a:r>
          </a:p>
          <a:p>
            <a:r>
              <a:rPr lang="en-US" altLang="zh-TW" sz="2800" dirty="0"/>
              <a:t>Thus, sets of complementary wavelets are useful in </a:t>
            </a:r>
            <a:r>
              <a:rPr lang="en-US" altLang="zh-TW" sz="2800" dirty="0">
                <a:hlinkClick r:id="rId4" tooltip="Wavelet compression"/>
              </a:rPr>
              <a:t>wavelet based compression</a:t>
            </a:r>
            <a:r>
              <a:rPr lang="en-US" altLang="zh-TW" sz="2800" dirty="0"/>
              <a:t>/decompression algorithms where it is desirable to recover the original information with minimal loss.</a:t>
            </a:r>
            <a:endParaRPr lang="zh-TW" altLang="zh-TW" sz="2800" dirty="0"/>
          </a:p>
          <a:p>
            <a:endParaRPr kumimoji="1" lang="zh-TW" altLang="en-US" sz="2800" dirty="0"/>
          </a:p>
        </p:txBody>
      </p:sp>
      <p:sp>
        <p:nvSpPr>
          <p:cNvPr id="4" name="投影片編號版面配置區 3">
            <a:extLst>
              <a:ext uri="{FF2B5EF4-FFF2-40B4-BE49-F238E27FC236}">
                <a16:creationId xmlns="" xmlns:a16="http://schemas.microsoft.com/office/drawing/2014/main" id="{14AA696D-170D-E545-A14F-173F0458C677}"/>
              </a:ext>
            </a:extLst>
          </p:cNvPr>
          <p:cNvSpPr>
            <a:spLocks noGrp="1"/>
          </p:cNvSpPr>
          <p:nvPr>
            <p:ph type="sldNum" sz="quarter" idx="12"/>
          </p:nvPr>
        </p:nvSpPr>
        <p:spPr/>
        <p:txBody>
          <a:bodyPr/>
          <a:lstStyle/>
          <a:p>
            <a:fld id="{2E9C8995-155E-4143-9C83-CE73EE704CF0}" type="slidenum">
              <a:rPr kumimoji="1" lang="zh-TW" altLang="en-US" smtClean="0"/>
              <a:t>58</a:t>
            </a:fld>
            <a:endParaRPr kumimoji="1" lang="zh-TW" altLang="en-US"/>
          </a:p>
        </p:txBody>
      </p:sp>
      <p:sp>
        <p:nvSpPr>
          <p:cNvPr id="5" name="標題 1">
            <a:extLst>
              <a:ext uri="{FF2B5EF4-FFF2-40B4-BE49-F238E27FC236}">
                <a16:creationId xmlns="" xmlns:a16="http://schemas.microsoft.com/office/drawing/2014/main" id="{54B24A10-ECAD-2C4C-B838-8BD45A994AC5}"/>
              </a:ext>
            </a:extLst>
          </p:cNvPr>
          <p:cNvSpPr>
            <a:spLocks noGrp="1"/>
          </p:cNvSpPr>
          <p:nvPr>
            <p:ph type="title"/>
          </p:nvPr>
        </p:nvSpPr>
        <p:spPr>
          <a:xfrm>
            <a:off x="1066800" y="543231"/>
            <a:ext cx="10058400" cy="1609344"/>
          </a:xfrm>
        </p:spPr>
        <p:txBody>
          <a:bodyPr/>
          <a:lstStyle/>
          <a:p>
            <a:pPr algn="ctr"/>
            <a:r>
              <a:rPr kumimoji="1" lang="en" altLang="zh-TW" dirty="0"/>
              <a:t>2.18 Wavelets</a:t>
            </a:r>
            <a:endParaRPr kumimoji="1" lang="zh-TW" altLang="en-US" dirty="0"/>
          </a:p>
        </p:txBody>
      </p:sp>
    </p:spTree>
    <p:extLst>
      <p:ext uri="{BB962C8B-B14F-4D97-AF65-F5344CB8AC3E}">
        <p14:creationId xmlns:p14="http://schemas.microsoft.com/office/powerpoint/2010/main" val="4904134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13BF2E11-0E75-ED4A-819B-4CB1F620F142}"/>
              </a:ext>
            </a:extLst>
          </p:cNvPr>
          <p:cNvSpPr>
            <a:spLocks noGrp="1"/>
          </p:cNvSpPr>
          <p:nvPr>
            <p:ph type="title"/>
          </p:nvPr>
        </p:nvSpPr>
        <p:spPr>
          <a:xfrm>
            <a:off x="1066800" y="2318658"/>
            <a:ext cx="10058400" cy="1609344"/>
          </a:xfrm>
        </p:spPr>
        <p:txBody>
          <a:bodyPr/>
          <a:lstStyle/>
          <a:p>
            <a:r>
              <a:rPr kumimoji="1" lang="en-US" altLang="zh-TW" dirty="0"/>
              <a:t>1. </a:t>
            </a:r>
            <a:r>
              <a:rPr lang="en-US" altLang="zh-TW" dirty="0">
                <a:solidFill>
                  <a:srgbClr val="FF0000"/>
                </a:solidFill>
              </a:rPr>
              <a:t>History</a:t>
            </a:r>
            <a:endParaRPr kumimoji="1" lang="zh-TW" altLang="en-US" dirty="0">
              <a:solidFill>
                <a:srgbClr val="FF0000"/>
              </a:solidFill>
            </a:endParaRPr>
          </a:p>
        </p:txBody>
      </p:sp>
      <p:sp>
        <p:nvSpPr>
          <p:cNvPr id="3" name="內容版面配置區 2">
            <a:extLst>
              <a:ext uri="{FF2B5EF4-FFF2-40B4-BE49-F238E27FC236}">
                <a16:creationId xmlns="" xmlns:a16="http://schemas.microsoft.com/office/drawing/2014/main" id="{218897A2-0D9C-6A43-8E1C-4CC2A90AB96C}"/>
              </a:ext>
            </a:extLst>
          </p:cNvPr>
          <p:cNvSpPr>
            <a:spLocks noGrp="1"/>
          </p:cNvSpPr>
          <p:nvPr>
            <p:ph idx="1"/>
          </p:nvPr>
        </p:nvSpPr>
        <p:spPr>
          <a:xfrm>
            <a:off x="4506685" y="979714"/>
            <a:ext cx="6740789" cy="5513161"/>
          </a:xfrm>
        </p:spPr>
        <p:txBody>
          <a:bodyPr>
            <a:normAutofit/>
          </a:bodyPr>
          <a:lstStyle/>
          <a:p>
            <a:r>
              <a:rPr lang="en-US" altLang="zh-TW" sz="2400" dirty="0"/>
              <a:t>The purpose of early image processing was to improve the quality of the image. It was aimed for human beings to improve the visual effect of people. </a:t>
            </a:r>
          </a:p>
          <a:p>
            <a:endParaRPr lang="en-US" altLang="zh-TW" sz="2400" dirty="0"/>
          </a:p>
          <a:p>
            <a:r>
              <a:rPr lang="en-US" altLang="zh-TW" sz="2400" dirty="0"/>
              <a:t>In image processing, the input is a low-quality image, and the output is an image with improved quality. Common image processing include image enhancement, restoration, encoding, and compression. </a:t>
            </a:r>
          </a:p>
          <a:p>
            <a:endParaRPr lang="en-US" altLang="zh-TW" sz="2400" dirty="0"/>
          </a:p>
          <a:p>
            <a:r>
              <a:rPr lang="en-US" altLang="zh-TW" sz="2400" dirty="0"/>
              <a:t>The first successful application was the American </a:t>
            </a:r>
            <a:r>
              <a:rPr lang="en-US" altLang="zh-TW" sz="2400" dirty="0">
                <a:highlight>
                  <a:srgbClr val="FFFF00"/>
                </a:highlight>
              </a:rPr>
              <a:t>Jet Propulsion Laboratory (JPL). </a:t>
            </a:r>
          </a:p>
        </p:txBody>
      </p:sp>
      <p:sp>
        <p:nvSpPr>
          <p:cNvPr id="5" name="投影片編號版面配置區 4">
            <a:extLst>
              <a:ext uri="{FF2B5EF4-FFF2-40B4-BE49-F238E27FC236}">
                <a16:creationId xmlns="" xmlns:a16="http://schemas.microsoft.com/office/drawing/2014/main" id="{6011CDA6-318B-2F45-B111-1AE539182CEB}"/>
              </a:ext>
            </a:extLst>
          </p:cNvPr>
          <p:cNvSpPr>
            <a:spLocks noGrp="1"/>
          </p:cNvSpPr>
          <p:nvPr>
            <p:ph type="sldNum" sz="quarter" idx="12"/>
          </p:nvPr>
        </p:nvSpPr>
        <p:spPr/>
        <p:txBody>
          <a:bodyPr/>
          <a:lstStyle/>
          <a:p>
            <a:fld id="{2E9C8995-155E-4143-9C83-CE73EE704CF0}" type="slidenum">
              <a:rPr kumimoji="1" lang="zh-TW" altLang="en-US" smtClean="0"/>
              <a:t>5</a:t>
            </a:fld>
            <a:endParaRPr kumimoji="1" lang="zh-TW" altLang="en-US"/>
          </a:p>
        </p:txBody>
      </p:sp>
      <p:cxnSp>
        <p:nvCxnSpPr>
          <p:cNvPr id="6" name="直線接點 5">
            <a:extLst>
              <a:ext uri="{FF2B5EF4-FFF2-40B4-BE49-F238E27FC236}">
                <a16:creationId xmlns="" xmlns:a16="http://schemas.microsoft.com/office/drawing/2014/main" id="{2AAC151C-36E3-E94E-AC27-13F7E44B4396}"/>
              </a:ext>
            </a:extLst>
          </p:cNvPr>
          <p:cNvCxnSpPr/>
          <p:nvPr/>
        </p:nvCxnSpPr>
        <p:spPr>
          <a:xfrm>
            <a:off x="4049486" y="865414"/>
            <a:ext cx="0" cy="5225143"/>
          </a:xfrm>
          <a:prstGeom prst="line">
            <a:avLst/>
          </a:prstGeom>
          <a:ln w="38100"/>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72328307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橢圓 6">
            <a:extLst>
              <a:ext uri="{FF2B5EF4-FFF2-40B4-BE49-F238E27FC236}">
                <a16:creationId xmlns="" xmlns:a16="http://schemas.microsoft.com/office/drawing/2014/main" id="{D05C8335-C32A-0341-8C56-B50848B2DAA9}"/>
              </a:ext>
            </a:extLst>
          </p:cNvPr>
          <p:cNvSpPr/>
          <p:nvPr/>
        </p:nvSpPr>
        <p:spPr>
          <a:xfrm>
            <a:off x="-633503" y="-922274"/>
            <a:ext cx="5006715" cy="4238469"/>
          </a:xfrm>
          <a:prstGeom prst="ellipse">
            <a:avLst/>
          </a:prstGeom>
          <a:blipFill dpi="0" rotWithShape="1">
            <a:blip r:embed="rId2">
              <a:alphaModFix amt="71000"/>
              <a:duotone>
                <a:schemeClr val="accent3">
                  <a:tint val="70000"/>
                  <a:shade val="63000"/>
                </a:schemeClr>
                <a:schemeClr val="accent3">
                  <a:tint val="10000"/>
                  <a:satMod val="150000"/>
                </a:schemeClr>
              </a:duotone>
            </a:blip>
            <a:srcRect/>
            <a:tile tx="0" ty="0" sx="60000" sy="59000" flip="none" algn="tl"/>
          </a:blipFill>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zh-TW" altLang="en-US" dirty="0"/>
          </a:p>
        </p:txBody>
      </p:sp>
      <p:sp>
        <p:nvSpPr>
          <p:cNvPr id="3" name="內容版面配置區 2">
            <a:extLst>
              <a:ext uri="{FF2B5EF4-FFF2-40B4-BE49-F238E27FC236}">
                <a16:creationId xmlns="" xmlns:a16="http://schemas.microsoft.com/office/drawing/2014/main" id="{93D23FC5-71F6-7349-8CA0-7779622E1A62}"/>
              </a:ext>
            </a:extLst>
          </p:cNvPr>
          <p:cNvSpPr>
            <a:spLocks noGrp="1"/>
          </p:cNvSpPr>
          <p:nvPr>
            <p:ph idx="1"/>
          </p:nvPr>
        </p:nvSpPr>
        <p:spPr>
          <a:xfrm>
            <a:off x="464147" y="3931470"/>
            <a:ext cx="10508653" cy="4050792"/>
          </a:xfrm>
        </p:spPr>
        <p:txBody>
          <a:bodyPr>
            <a:normAutofit/>
          </a:bodyPr>
          <a:lstStyle/>
          <a:p>
            <a:r>
              <a:rPr lang="en-US" altLang="zh-TW" sz="2800" dirty="0"/>
              <a:t>In formal terms, this representation is a </a:t>
            </a:r>
            <a:r>
              <a:rPr lang="en-US" altLang="zh-TW" sz="2800" dirty="0">
                <a:hlinkClick r:id="rId3" tooltip="Wavelet series"/>
              </a:rPr>
              <a:t>wavelet series</a:t>
            </a:r>
            <a:r>
              <a:rPr lang="en-US" altLang="zh-TW" sz="2800" dirty="0"/>
              <a:t> representation of a </a:t>
            </a:r>
            <a:r>
              <a:rPr lang="en-US" altLang="zh-TW" sz="2800" dirty="0">
                <a:hlinkClick r:id="rId4" tooltip="Square-integrable function"/>
              </a:rPr>
              <a:t>square-integrable function</a:t>
            </a:r>
            <a:r>
              <a:rPr lang="en-US" altLang="zh-TW" sz="2800" dirty="0"/>
              <a:t> with respect to either a </a:t>
            </a:r>
            <a:r>
              <a:rPr lang="en-US" altLang="zh-TW" sz="2800" dirty="0">
                <a:hlinkClick r:id="rId5" tooltip="Complete orthogonal system"/>
              </a:rPr>
              <a:t>complete</a:t>
            </a:r>
            <a:r>
              <a:rPr lang="en-US" altLang="zh-TW" sz="2800" dirty="0"/>
              <a:t>, </a:t>
            </a:r>
            <a:r>
              <a:rPr lang="en-US" altLang="zh-TW" sz="2800" dirty="0">
                <a:hlinkClick r:id="rId6" tooltip="Orthonormal"/>
              </a:rPr>
              <a:t>orthonormal</a:t>
            </a:r>
            <a:r>
              <a:rPr lang="en-US" altLang="zh-TW" sz="2800" dirty="0"/>
              <a:t> set of </a:t>
            </a:r>
            <a:r>
              <a:rPr lang="en-US" altLang="zh-TW" sz="2800" dirty="0">
                <a:hlinkClick r:id="rId7" tooltip="Basis function"/>
              </a:rPr>
              <a:t>basis functions</a:t>
            </a:r>
            <a:r>
              <a:rPr lang="en-US" altLang="zh-TW" sz="2800" dirty="0"/>
              <a:t>, or an </a:t>
            </a:r>
            <a:r>
              <a:rPr lang="en-US" altLang="zh-TW" sz="2800" dirty="0">
                <a:hlinkClick r:id="rId5" tooltip="Complete orthogonal system"/>
              </a:rPr>
              <a:t>overcomplete</a:t>
            </a:r>
            <a:r>
              <a:rPr lang="en-US" altLang="zh-TW" sz="2800" dirty="0"/>
              <a:t> set or </a:t>
            </a:r>
            <a:r>
              <a:rPr lang="en-US" altLang="zh-TW" sz="2800" dirty="0">
                <a:hlinkClick r:id="rId8" tooltip="Frame of a vector space"/>
              </a:rPr>
              <a:t>frame of a vector space</a:t>
            </a:r>
            <a:r>
              <a:rPr lang="en-US" altLang="zh-TW" sz="2800" dirty="0"/>
              <a:t>, for the </a:t>
            </a:r>
            <a:r>
              <a:rPr lang="en-US" altLang="zh-TW" sz="2800" dirty="0">
                <a:hlinkClick r:id="rId9" tooltip="Hilbert space"/>
              </a:rPr>
              <a:t>Hilbert space</a:t>
            </a:r>
            <a:r>
              <a:rPr lang="en-US" altLang="zh-TW" sz="2800" dirty="0"/>
              <a:t> of square integrable functions.</a:t>
            </a:r>
          </a:p>
          <a:p>
            <a:r>
              <a:rPr lang="en-US" altLang="zh-TW" sz="2800" dirty="0"/>
              <a:t> This is accomplished through </a:t>
            </a:r>
            <a:r>
              <a:rPr lang="en-US" altLang="zh-TW" sz="2800" dirty="0">
                <a:hlinkClick r:id="rId10" tooltip="Coherent states in mathematical physics"/>
              </a:rPr>
              <a:t>coherent states</a:t>
            </a:r>
            <a:r>
              <a:rPr lang="en-US" altLang="zh-TW" sz="2800" dirty="0"/>
              <a:t>.</a:t>
            </a:r>
            <a:endParaRPr lang="zh-TW" altLang="zh-TW" sz="2800" dirty="0"/>
          </a:p>
          <a:p>
            <a:endParaRPr kumimoji="1" lang="zh-TW" altLang="en-US" sz="2800" dirty="0"/>
          </a:p>
        </p:txBody>
      </p:sp>
      <p:sp>
        <p:nvSpPr>
          <p:cNvPr id="5" name="投影片編號版面配置區 4">
            <a:extLst>
              <a:ext uri="{FF2B5EF4-FFF2-40B4-BE49-F238E27FC236}">
                <a16:creationId xmlns="" xmlns:a16="http://schemas.microsoft.com/office/drawing/2014/main" id="{06C2A92D-B5C9-3E48-A005-19FA3A97B97A}"/>
              </a:ext>
            </a:extLst>
          </p:cNvPr>
          <p:cNvSpPr>
            <a:spLocks noGrp="1"/>
          </p:cNvSpPr>
          <p:nvPr>
            <p:ph type="sldNum" sz="quarter" idx="12"/>
          </p:nvPr>
        </p:nvSpPr>
        <p:spPr/>
        <p:txBody>
          <a:bodyPr/>
          <a:lstStyle/>
          <a:p>
            <a:fld id="{2E9C8995-155E-4143-9C83-CE73EE704CF0}" type="slidenum">
              <a:rPr kumimoji="1" lang="zh-TW" altLang="en-US" smtClean="0"/>
              <a:t>59</a:t>
            </a:fld>
            <a:endParaRPr kumimoji="1" lang="zh-TW" altLang="en-US"/>
          </a:p>
        </p:txBody>
      </p:sp>
      <p:sp>
        <p:nvSpPr>
          <p:cNvPr id="6" name="標題 1">
            <a:extLst>
              <a:ext uri="{FF2B5EF4-FFF2-40B4-BE49-F238E27FC236}">
                <a16:creationId xmlns="" xmlns:a16="http://schemas.microsoft.com/office/drawing/2014/main" id="{424EA846-235F-0948-A86F-5F224CBAAB1E}"/>
              </a:ext>
            </a:extLst>
          </p:cNvPr>
          <p:cNvSpPr>
            <a:spLocks noGrp="1"/>
          </p:cNvSpPr>
          <p:nvPr>
            <p:ph type="title"/>
          </p:nvPr>
        </p:nvSpPr>
        <p:spPr>
          <a:xfrm>
            <a:off x="263745" y="1034771"/>
            <a:ext cx="10058400" cy="1609344"/>
          </a:xfrm>
        </p:spPr>
        <p:txBody>
          <a:bodyPr/>
          <a:lstStyle/>
          <a:p>
            <a:r>
              <a:rPr kumimoji="1" lang="en" altLang="zh-TW" dirty="0"/>
              <a:t>2.18 Wavelets</a:t>
            </a:r>
            <a:endParaRPr kumimoji="1" lang="zh-TW" altLang="en-US" dirty="0"/>
          </a:p>
        </p:txBody>
      </p:sp>
      <p:pic>
        <p:nvPicPr>
          <p:cNvPr id="10" name="圖片 9">
            <a:extLst>
              <a:ext uri="{FF2B5EF4-FFF2-40B4-BE49-F238E27FC236}">
                <a16:creationId xmlns="" xmlns:a16="http://schemas.microsoft.com/office/drawing/2014/main" id="{AC3DC16F-0D84-1C46-8F46-B7A40029DCB5}"/>
              </a:ext>
            </a:extLst>
          </p:cNvPr>
          <p:cNvPicPr>
            <a:picLocks noChangeAspect="1"/>
          </p:cNvPicPr>
          <p:nvPr/>
        </p:nvPicPr>
        <p:blipFill>
          <a:blip r:embed="rId11"/>
          <a:stretch>
            <a:fillRect/>
          </a:stretch>
        </p:blipFill>
        <p:spPr>
          <a:xfrm>
            <a:off x="6539093" y="854361"/>
            <a:ext cx="4597400" cy="2832100"/>
          </a:xfrm>
          <a:prstGeom prst="rect">
            <a:avLst/>
          </a:prstGeom>
        </p:spPr>
      </p:pic>
    </p:spTree>
    <p:extLst>
      <p:ext uri="{BB962C8B-B14F-4D97-AF65-F5344CB8AC3E}">
        <p14:creationId xmlns:p14="http://schemas.microsoft.com/office/powerpoint/2010/main" val="248900797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摺角紙張 10">
            <a:extLst>
              <a:ext uri="{FF2B5EF4-FFF2-40B4-BE49-F238E27FC236}">
                <a16:creationId xmlns="" xmlns:a16="http://schemas.microsoft.com/office/drawing/2014/main" id="{1C0E6FB0-E231-2449-976B-8B7E701EE32C}"/>
              </a:ext>
            </a:extLst>
          </p:cNvPr>
          <p:cNvSpPr/>
          <p:nvPr/>
        </p:nvSpPr>
        <p:spPr>
          <a:xfrm>
            <a:off x="4856813" y="389744"/>
            <a:ext cx="6735580" cy="6065602"/>
          </a:xfrm>
          <a:prstGeom prst="foldedCorner">
            <a:avLst>
              <a:gd name="adj" fmla="val 23340"/>
            </a:avLst>
          </a:prstGeom>
          <a:blipFill dpi="0" rotWithShape="1">
            <a:blip r:embed="rId3">
              <a:alphaModFix amt="48000"/>
              <a:duotone>
                <a:schemeClr val="accent3">
                  <a:tint val="70000"/>
                  <a:shade val="63000"/>
                </a:schemeClr>
                <a:schemeClr val="accent3">
                  <a:tint val="10000"/>
                  <a:satMod val="150000"/>
                </a:schemeClr>
              </a:duotone>
            </a:blip>
            <a:srcRect/>
            <a:tile tx="0" ty="0" sx="60000" sy="59000" flip="none" algn="tl"/>
          </a:blipFill>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zh-TW" altLang="en-US"/>
          </a:p>
        </p:txBody>
      </p:sp>
      <p:sp>
        <p:nvSpPr>
          <p:cNvPr id="10" name="橢圓 9">
            <a:extLst>
              <a:ext uri="{FF2B5EF4-FFF2-40B4-BE49-F238E27FC236}">
                <a16:creationId xmlns="" xmlns:a16="http://schemas.microsoft.com/office/drawing/2014/main" id="{FE40C034-D426-2044-A36F-FD3588E84A63}"/>
              </a:ext>
            </a:extLst>
          </p:cNvPr>
          <p:cNvSpPr/>
          <p:nvPr/>
        </p:nvSpPr>
        <p:spPr>
          <a:xfrm>
            <a:off x="-359764" y="4042641"/>
            <a:ext cx="3838731" cy="3807502"/>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zh-TW" altLang="en-US"/>
          </a:p>
        </p:txBody>
      </p:sp>
      <p:sp>
        <p:nvSpPr>
          <p:cNvPr id="9" name="橢圓 8">
            <a:extLst>
              <a:ext uri="{FF2B5EF4-FFF2-40B4-BE49-F238E27FC236}">
                <a16:creationId xmlns="" xmlns:a16="http://schemas.microsoft.com/office/drawing/2014/main" id="{E317D6DC-2627-BD49-9B6D-96847CCC5EA8}"/>
              </a:ext>
            </a:extLst>
          </p:cNvPr>
          <p:cNvSpPr/>
          <p:nvPr/>
        </p:nvSpPr>
        <p:spPr>
          <a:xfrm>
            <a:off x="959370" y="1528997"/>
            <a:ext cx="3522689" cy="3282846"/>
          </a:xfrm>
          <a:prstGeom prst="ellipse">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zh-TW" altLang="en-US"/>
          </a:p>
        </p:txBody>
      </p:sp>
      <p:sp>
        <p:nvSpPr>
          <p:cNvPr id="8" name="橢圓 7">
            <a:extLst>
              <a:ext uri="{FF2B5EF4-FFF2-40B4-BE49-F238E27FC236}">
                <a16:creationId xmlns="" xmlns:a16="http://schemas.microsoft.com/office/drawing/2014/main" id="{6CDDBB17-1EA4-7B41-94D9-5466F1D2E729}"/>
              </a:ext>
            </a:extLst>
          </p:cNvPr>
          <p:cNvSpPr/>
          <p:nvPr/>
        </p:nvSpPr>
        <p:spPr>
          <a:xfrm>
            <a:off x="-239843" y="-1391199"/>
            <a:ext cx="4302177" cy="4193498"/>
          </a:xfrm>
          <a:prstGeom prst="ellipse">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endParaRPr kumimoji="1" lang="zh-TW" altLang="en-US"/>
          </a:p>
        </p:txBody>
      </p:sp>
      <p:sp>
        <p:nvSpPr>
          <p:cNvPr id="2" name="標題 1">
            <a:extLst>
              <a:ext uri="{FF2B5EF4-FFF2-40B4-BE49-F238E27FC236}">
                <a16:creationId xmlns="" xmlns:a16="http://schemas.microsoft.com/office/drawing/2014/main" id="{64D41EBB-58EF-664F-B9B4-C13E9B75D802}"/>
              </a:ext>
            </a:extLst>
          </p:cNvPr>
          <p:cNvSpPr>
            <a:spLocks noGrp="1"/>
          </p:cNvSpPr>
          <p:nvPr>
            <p:ph type="title"/>
          </p:nvPr>
        </p:nvSpPr>
        <p:spPr>
          <a:xfrm>
            <a:off x="418475" y="1647101"/>
            <a:ext cx="10515600" cy="1325563"/>
          </a:xfrm>
        </p:spPr>
        <p:txBody>
          <a:bodyPr>
            <a:normAutofit fontScale="90000"/>
          </a:bodyPr>
          <a:lstStyle/>
          <a:p>
            <a:r>
              <a:rPr lang="en-US" altLang="zh-TW" sz="4000" dirty="0">
                <a:solidFill>
                  <a:schemeClr val="bg1"/>
                </a:solidFill>
              </a:rPr>
              <a:t>3 </a:t>
            </a:r>
            <a:br>
              <a:rPr lang="en-US" altLang="zh-TW" sz="4000" dirty="0">
                <a:solidFill>
                  <a:schemeClr val="bg1"/>
                </a:solidFill>
              </a:rPr>
            </a:br>
            <a:r>
              <a:rPr lang="en-US" altLang="zh-TW" sz="4000" dirty="0">
                <a:solidFill>
                  <a:srgbClr val="FF0000"/>
                </a:solidFill>
              </a:rPr>
              <a:t>Digital </a:t>
            </a:r>
            <a:br>
              <a:rPr lang="en-US" altLang="zh-TW" sz="4000" dirty="0">
                <a:solidFill>
                  <a:srgbClr val="FF0000"/>
                </a:solidFill>
              </a:rPr>
            </a:br>
            <a:r>
              <a:rPr lang="en-US" altLang="zh-TW" sz="4000" dirty="0">
                <a:solidFill>
                  <a:srgbClr val="FF0000"/>
                </a:solidFill>
              </a:rPr>
              <a:t>image </a:t>
            </a:r>
            <a:br>
              <a:rPr lang="en-US" altLang="zh-TW" sz="4000" dirty="0">
                <a:solidFill>
                  <a:srgbClr val="FF0000"/>
                </a:solidFill>
              </a:rPr>
            </a:br>
            <a:r>
              <a:rPr lang="en-US" altLang="zh-TW" sz="4000" dirty="0">
                <a:solidFill>
                  <a:srgbClr val="FF0000"/>
                </a:solidFill>
              </a:rPr>
              <a:t>transformations</a:t>
            </a:r>
            <a:r>
              <a:rPr lang="en-US" altLang="zh-TW" sz="4000" dirty="0"/>
              <a:t/>
            </a:r>
            <a:br>
              <a:rPr lang="en-US" altLang="zh-TW" sz="4000" dirty="0"/>
            </a:br>
            <a:r>
              <a:rPr lang="en-US" altLang="zh-TW" dirty="0"/>
              <a:t/>
            </a:r>
            <a:br>
              <a:rPr lang="en-US" altLang="zh-TW" dirty="0"/>
            </a:br>
            <a:r>
              <a:rPr lang="en-US" altLang="zh-TW" dirty="0"/>
              <a:t>    3.1 </a:t>
            </a:r>
            <a:r>
              <a:rPr lang="en-US" altLang="zh-TW" dirty="0">
                <a:solidFill>
                  <a:srgbClr val="FF0000"/>
                </a:solidFill>
              </a:rPr>
              <a:t>Filtering</a:t>
            </a:r>
            <a:br>
              <a:rPr lang="en-US" altLang="zh-TW" dirty="0">
                <a:solidFill>
                  <a:srgbClr val="FF0000"/>
                </a:solidFill>
              </a:rPr>
            </a:br>
            <a:endParaRPr kumimoji="1" lang="zh-TW" altLang="en-US" dirty="0">
              <a:solidFill>
                <a:srgbClr val="FF0000"/>
              </a:solidFill>
            </a:endParaRPr>
          </a:p>
        </p:txBody>
      </p:sp>
      <p:sp>
        <p:nvSpPr>
          <p:cNvPr id="3" name="內容版面配置區 2">
            <a:extLst>
              <a:ext uri="{FF2B5EF4-FFF2-40B4-BE49-F238E27FC236}">
                <a16:creationId xmlns="" xmlns:a16="http://schemas.microsoft.com/office/drawing/2014/main" id="{146C6E1C-B79D-0148-9CCF-FAF6D519EEE6}"/>
              </a:ext>
            </a:extLst>
          </p:cNvPr>
          <p:cNvSpPr>
            <a:spLocks noGrp="1"/>
          </p:cNvSpPr>
          <p:nvPr>
            <p:ph idx="1"/>
          </p:nvPr>
        </p:nvSpPr>
        <p:spPr>
          <a:xfrm>
            <a:off x="5157716" y="1069061"/>
            <a:ext cx="6284926" cy="4719878"/>
          </a:xfrm>
        </p:spPr>
        <p:txBody>
          <a:bodyPr>
            <a:normAutofit/>
          </a:bodyPr>
          <a:lstStyle/>
          <a:p>
            <a:pPr marL="0" indent="0">
              <a:buNone/>
            </a:pPr>
            <a:r>
              <a:rPr lang="en" altLang="zh-TW" sz="2800" dirty="0"/>
              <a:t>Digital filters are used to blur and sharpen digital images. Filtering can be performed by:</a:t>
            </a:r>
          </a:p>
          <a:p>
            <a:pPr marL="0" indent="0">
              <a:buNone/>
            </a:pPr>
            <a:endParaRPr lang="en" altLang="zh-TW" sz="2800" dirty="0"/>
          </a:p>
          <a:p>
            <a:r>
              <a:rPr lang="en" altLang="zh-TW" sz="2800" dirty="0">
                <a:hlinkClick r:id="rId4" tooltip="Kernel (image processing)"/>
              </a:rPr>
              <a:t>convolution</a:t>
            </a:r>
            <a:r>
              <a:rPr lang="en" altLang="zh-TW" sz="2800" dirty="0"/>
              <a:t> with specifically designed </a:t>
            </a:r>
            <a:r>
              <a:rPr lang="en" altLang="zh-TW" sz="2800" dirty="0">
                <a:hlinkClick r:id="rId5" tooltip="Kernel (image processing)"/>
              </a:rPr>
              <a:t>kernels</a:t>
            </a:r>
            <a:r>
              <a:rPr lang="en" altLang="zh-TW" sz="2800" dirty="0"/>
              <a:t> (filter array) in the spatial domain </a:t>
            </a:r>
          </a:p>
          <a:p>
            <a:r>
              <a:rPr lang="en" altLang="zh-TW" sz="2800" dirty="0"/>
              <a:t>masking specific frequency regions in the frequency (Fourier) domain</a:t>
            </a:r>
          </a:p>
          <a:p>
            <a:pPr marL="0" indent="0">
              <a:buNone/>
            </a:pPr>
            <a:endParaRPr lang="zh-TW" altLang="zh-TW" sz="2800" dirty="0"/>
          </a:p>
          <a:p>
            <a:pPr marL="0" indent="0">
              <a:buNone/>
            </a:pPr>
            <a:endParaRPr kumimoji="1" lang="zh-TW" altLang="en-US" sz="2800" dirty="0"/>
          </a:p>
        </p:txBody>
      </p:sp>
      <p:sp>
        <p:nvSpPr>
          <p:cNvPr id="5" name="投影片編號版面配置區 4">
            <a:extLst>
              <a:ext uri="{FF2B5EF4-FFF2-40B4-BE49-F238E27FC236}">
                <a16:creationId xmlns="" xmlns:a16="http://schemas.microsoft.com/office/drawing/2014/main" id="{54123BFF-2DE9-2543-A3A1-6649F86CFF67}"/>
              </a:ext>
            </a:extLst>
          </p:cNvPr>
          <p:cNvSpPr>
            <a:spLocks noGrp="1"/>
          </p:cNvSpPr>
          <p:nvPr>
            <p:ph type="sldNum" sz="quarter" idx="12"/>
          </p:nvPr>
        </p:nvSpPr>
        <p:spPr/>
        <p:txBody>
          <a:bodyPr/>
          <a:lstStyle/>
          <a:p>
            <a:fld id="{2E9C8995-155E-4143-9C83-CE73EE704CF0}" type="slidenum">
              <a:rPr kumimoji="1" lang="zh-TW" altLang="en-US" smtClean="0"/>
              <a:t>60</a:t>
            </a:fld>
            <a:endParaRPr kumimoji="1" lang="zh-TW" altLang="en-US"/>
          </a:p>
        </p:txBody>
      </p:sp>
    </p:spTree>
    <p:extLst>
      <p:ext uri="{BB962C8B-B14F-4D97-AF65-F5344CB8AC3E}">
        <p14:creationId xmlns:p14="http://schemas.microsoft.com/office/powerpoint/2010/main" val="270679272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AFCF806E-95BB-364B-9007-F039F9D08ADC}"/>
              </a:ext>
            </a:extLst>
          </p:cNvPr>
          <p:cNvSpPr>
            <a:spLocks noGrp="1"/>
          </p:cNvSpPr>
          <p:nvPr>
            <p:ph type="title"/>
          </p:nvPr>
        </p:nvSpPr>
        <p:spPr/>
        <p:txBody>
          <a:bodyPr/>
          <a:lstStyle/>
          <a:p>
            <a:r>
              <a:rPr lang="en" altLang="zh-TW" dirty="0"/>
              <a:t>The following examples show both methods</a:t>
            </a:r>
            <a:endParaRPr kumimoji="1" lang="zh-TW" altLang="en-US" dirty="0"/>
          </a:p>
        </p:txBody>
      </p:sp>
      <p:pic>
        <p:nvPicPr>
          <p:cNvPr id="5" name="內容版面配置區 4">
            <a:extLst>
              <a:ext uri="{FF2B5EF4-FFF2-40B4-BE49-F238E27FC236}">
                <a16:creationId xmlns="" xmlns:a16="http://schemas.microsoft.com/office/drawing/2014/main" id="{55F26F79-97FE-4B4B-9F9B-BBBA97FE517F}"/>
              </a:ext>
            </a:extLst>
          </p:cNvPr>
          <p:cNvPicPr>
            <a:picLocks noGrp="1" noChangeAspect="1"/>
          </p:cNvPicPr>
          <p:nvPr>
            <p:ph idx="1"/>
          </p:nvPr>
        </p:nvPicPr>
        <p:blipFill>
          <a:blip r:embed="rId2"/>
          <a:stretch>
            <a:fillRect/>
          </a:stretch>
        </p:blipFill>
        <p:spPr>
          <a:xfrm>
            <a:off x="1000713" y="1616425"/>
            <a:ext cx="5338286" cy="3703720"/>
          </a:xfrm>
        </p:spPr>
      </p:pic>
      <p:sp>
        <p:nvSpPr>
          <p:cNvPr id="4" name="投影片編號版面配置區 3">
            <a:extLst>
              <a:ext uri="{FF2B5EF4-FFF2-40B4-BE49-F238E27FC236}">
                <a16:creationId xmlns="" xmlns:a16="http://schemas.microsoft.com/office/drawing/2014/main" id="{F7380C91-5694-1B4B-8096-02DFB6583B64}"/>
              </a:ext>
            </a:extLst>
          </p:cNvPr>
          <p:cNvSpPr>
            <a:spLocks noGrp="1"/>
          </p:cNvSpPr>
          <p:nvPr>
            <p:ph type="sldNum" sz="quarter" idx="12"/>
          </p:nvPr>
        </p:nvSpPr>
        <p:spPr/>
        <p:txBody>
          <a:bodyPr/>
          <a:lstStyle/>
          <a:p>
            <a:fld id="{2E9C8995-155E-4143-9C83-CE73EE704CF0}" type="slidenum">
              <a:rPr kumimoji="1" lang="zh-TW" altLang="en-US" smtClean="0"/>
              <a:t>61</a:t>
            </a:fld>
            <a:endParaRPr kumimoji="1" lang="zh-TW" altLang="en-US"/>
          </a:p>
        </p:txBody>
      </p:sp>
      <p:pic>
        <p:nvPicPr>
          <p:cNvPr id="7" name="圖片 6">
            <a:extLst>
              <a:ext uri="{FF2B5EF4-FFF2-40B4-BE49-F238E27FC236}">
                <a16:creationId xmlns="" xmlns:a16="http://schemas.microsoft.com/office/drawing/2014/main" id="{E55A79BD-8052-BF48-8115-1963B9586C69}"/>
              </a:ext>
            </a:extLst>
          </p:cNvPr>
          <p:cNvPicPr>
            <a:picLocks noChangeAspect="1"/>
          </p:cNvPicPr>
          <p:nvPr/>
        </p:nvPicPr>
        <p:blipFill>
          <a:blip r:embed="rId3"/>
          <a:stretch>
            <a:fillRect/>
          </a:stretch>
        </p:blipFill>
        <p:spPr>
          <a:xfrm>
            <a:off x="1000713" y="1501115"/>
            <a:ext cx="5338287" cy="4008604"/>
          </a:xfrm>
          <a:prstGeom prst="rect">
            <a:avLst/>
          </a:prstGeom>
        </p:spPr>
      </p:pic>
      <p:pic>
        <p:nvPicPr>
          <p:cNvPr id="9" name="圖片 8">
            <a:extLst>
              <a:ext uri="{FF2B5EF4-FFF2-40B4-BE49-F238E27FC236}">
                <a16:creationId xmlns="" xmlns:a16="http://schemas.microsoft.com/office/drawing/2014/main" id="{ABA52E92-2C9E-5642-B0C3-5340D3A0C3D6}"/>
              </a:ext>
            </a:extLst>
          </p:cNvPr>
          <p:cNvPicPr>
            <a:picLocks noChangeAspect="1"/>
          </p:cNvPicPr>
          <p:nvPr/>
        </p:nvPicPr>
        <p:blipFill>
          <a:blip r:embed="rId4"/>
          <a:stretch>
            <a:fillRect/>
          </a:stretch>
        </p:blipFill>
        <p:spPr>
          <a:xfrm>
            <a:off x="958921" y="1258784"/>
            <a:ext cx="6278549" cy="5363086"/>
          </a:xfrm>
          <a:prstGeom prst="rect">
            <a:avLst/>
          </a:prstGeom>
        </p:spPr>
      </p:pic>
    </p:spTree>
    <p:extLst>
      <p:ext uri="{BB962C8B-B14F-4D97-AF65-F5344CB8AC3E}">
        <p14:creationId xmlns:p14="http://schemas.microsoft.com/office/powerpoint/2010/main" val="478667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blinds(horizontal)">
                                      <p:cBhvr>
                                        <p:cTn id="1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042131D9-08CE-5140-BB06-CE63D5E8AAD7}"/>
              </a:ext>
            </a:extLst>
          </p:cNvPr>
          <p:cNvSpPr>
            <a:spLocks noGrp="1"/>
          </p:cNvSpPr>
          <p:nvPr>
            <p:ph type="title"/>
          </p:nvPr>
        </p:nvSpPr>
        <p:spPr>
          <a:xfrm>
            <a:off x="217714" y="206698"/>
            <a:ext cx="11756571" cy="1609344"/>
          </a:xfrm>
        </p:spPr>
        <p:txBody>
          <a:bodyPr>
            <a:normAutofit/>
          </a:bodyPr>
          <a:lstStyle/>
          <a:p>
            <a:r>
              <a:rPr lang="en-US" altLang="zh-TW" sz="4800" dirty="0"/>
              <a:t>3.2	</a:t>
            </a:r>
            <a:r>
              <a:rPr lang="en-US" altLang="zh-TW" sz="4800" dirty="0">
                <a:solidFill>
                  <a:srgbClr val="FF0000"/>
                </a:solidFill>
              </a:rPr>
              <a:t>Image padding in Fourier domain filtering</a:t>
            </a:r>
            <a:endParaRPr kumimoji="1" lang="zh-TW" altLang="en-US" sz="4800" dirty="0">
              <a:solidFill>
                <a:srgbClr val="FF0000"/>
              </a:solidFill>
            </a:endParaRPr>
          </a:p>
        </p:txBody>
      </p:sp>
      <p:sp>
        <p:nvSpPr>
          <p:cNvPr id="3" name="內容版面配置區 2">
            <a:extLst>
              <a:ext uri="{FF2B5EF4-FFF2-40B4-BE49-F238E27FC236}">
                <a16:creationId xmlns="" xmlns:a16="http://schemas.microsoft.com/office/drawing/2014/main" id="{094B35CC-5507-1C4B-B7C1-ED17E01BCD4C}"/>
              </a:ext>
            </a:extLst>
          </p:cNvPr>
          <p:cNvSpPr>
            <a:spLocks noGrp="1"/>
          </p:cNvSpPr>
          <p:nvPr>
            <p:ph idx="1"/>
          </p:nvPr>
        </p:nvSpPr>
        <p:spPr>
          <a:xfrm>
            <a:off x="838199" y="1451128"/>
            <a:ext cx="10515600" cy="1520041"/>
          </a:xfrm>
        </p:spPr>
        <p:txBody>
          <a:bodyPr>
            <a:normAutofit/>
          </a:bodyPr>
          <a:lstStyle/>
          <a:p>
            <a:pPr marL="0" indent="0">
              <a:buNone/>
            </a:pPr>
            <a:r>
              <a:rPr kumimoji="1" lang="en" altLang="zh-TW" sz="2400" dirty="0"/>
              <a:t>Images are typically padded before being transformed to the Fourier space, the </a:t>
            </a:r>
            <a:r>
              <a:rPr kumimoji="1" lang="en" altLang="zh-TW" sz="2400" dirty="0" err="1"/>
              <a:t>highpass</a:t>
            </a:r>
            <a:r>
              <a:rPr kumimoji="1" lang="en" altLang="zh-TW" sz="2400" dirty="0"/>
              <a:t> filtered images below illustrate the consequences of different padding techniques:</a:t>
            </a:r>
          </a:p>
          <a:p>
            <a:pPr marL="0" indent="0">
              <a:buNone/>
            </a:pPr>
            <a:endParaRPr kumimoji="1" lang="en" altLang="zh-TW" sz="2400" dirty="0"/>
          </a:p>
          <a:p>
            <a:pPr marL="0" indent="0">
              <a:buNone/>
            </a:pPr>
            <a:endParaRPr kumimoji="1" lang="en" altLang="zh-TW" sz="2400" dirty="0"/>
          </a:p>
          <a:p>
            <a:pPr marL="0" indent="0">
              <a:buNone/>
            </a:pPr>
            <a:endParaRPr kumimoji="1" lang="en" altLang="zh-TW" sz="2400" dirty="0"/>
          </a:p>
          <a:p>
            <a:pPr marL="0" indent="0">
              <a:buNone/>
            </a:pPr>
            <a:endParaRPr kumimoji="1" lang="en" altLang="zh-TW" sz="2400" dirty="0"/>
          </a:p>
          <a:p>
            <a:pPr marL="0" indent="0">
              <a:buNone/>
            </a:pPr>
            <a:endParaRPr kumimoji="1" lang="en" altLang="zh-TW" sz="2400" dirty="0"/>
          </a:p>
          <a:p>
            <a:pPr marL="0" indent="0">
              <a:buNone/>
            </a:pPr>
            <a:endParaRPr kumimoji="1" lang="en" altLang="zh-TW" sz="2400" dirty="0"/>
          </a:p>
        </p:txBody>
      </p:sp>
      <p:sp>
        <p:nvSpPr>
          <p:cNvPr id="5" name="投影片編號版面配置區 4">
            <a:extLst>
              <a:ext uri="{FF2B5EF4-FFF2-40B4-BE49-F238E27FC236}">
                <a16:creationId xmlns="" xmlns:a16="http://schemas.microsoft.com/office/drawing/2014/main" id="{522537B5-CDA8-9D47-922F-DD4CF9A9A17F}"/>
              </a:ext>
            </a:extLst>
          </p:cNvPr>
          <p:cNvSpPr>
            <a:spLocks noGrp="1"/>
          </p:cNvSpPr>
          <p:nvPr>
            <p:ph type="sldNum" sz="quarter" idx="12"/>
          </p:nvPr>
        </p:nvSpPr>
        <p:spPr/>
        <p:txBody>
          <a:bodyPr/>
          <a:lstStyle/>
          <a:p>
            <a:fld id="{2E9C8995-155E-4143-9C83-CE73EE704CF0}" type="slidenum">
              <a:rPr kumimoji="1" lang="zh-TW" altLang="en-US" smtClean="0"/>
              <a:t>62</a:t>
            </a:fld>
            <a:endParaRPr kumimoji="1" lang="zh-TW" altLang="en-US"/>
          </a:p>
        </p:txBody>
      </p:sp>
      <p:sp>
        <p:nvSpPr>
          <p:cNvPr id="6" name="文字方塊 5">
            <a:extLst>
              <a:ext uri="{FF2B5EF4-FFF2-40B4-BE49-F238E27FC236}">
                <a16:creationId xmlns="" xmlns:a16="http://schemas.microsoft.com/office/drawing/2014/main" id="{4E045B15-9074-FC43-B436-B56CADA3BD65}"/>
              </a:ext>
            </a:extLst>
          </p:cNvPr>
          <p:cNvSpPr txBox="1"/>
          <p:nvPr/>
        </p:nvSpPr>
        <p:spPr>
          <a:xfrm>
            <a:off x="348342" y="5827944"/>
            <a:ext cx="10441320" cy="646331"/>
          </a:xfrm>
          <a:prstGeom prst="rect">
            <a:avLst/>
          </a:prstGeom>
          <a:noFill/>
        </p:spPr>
        <p:txBody>
          <a:bodyPr wrap="none" rtlCol="0">
            <a:spAutoFit/>
          </a:bodyPr>
          <a:lstStyle/>
          <a:p>
            <a:r>
              <a:rPr kumimoji="1" lang="en" altLang="zh-TW" dirty="0"/>
              <a:t>Notice that the </a:t>
            </a:r>
            <a:r>
              <a:rPr kumimoji="1" lang="en" altLang="zh-TW" dirty="0" err="1"/>
              <a:t>highpass</a:t>
            </a:r>
            <a:r>
              <a:rPr kumimoji="1" lang="en" altLang="zh-TW" dirty="0"/>
              <a:t> filter shows extra edges when zero padded compared to the repeated edge padding.</a:t>
            </a:r>
            <a:endParaRPr kumimoji="1" lang="zh-TW" altLang="en-US" dirty="0"/>
          </a:p>
          <a:p>
            <a:endParaRPr kumimoji="1" lang="zh-TW" altLang="en-US" dirty="0"/>
          </a:p>
        </p:txBody>
      </p:sp>
      <p:pic>
        <p:nvPicPr>
          <p:cNvPr id="8" name="圖片 7">
            <a:extLst>
              <a:ext uri="{FF2B5EF4-FFF2-40B4-BE49-F238E27FC236}">
                <a16:creationId xmlns="" xmlns:a16="http://schemas.microsoft.com/office/drawing/2014/main" id="{71BFFA2D-49BA-284C-B958-C893E518BCFB}"/>
              </a:ext>
            </a:extLst>
          </p:cNvPr>
          <p:cNvPicPr>
            <a:picLocks noChangeAspect="1"/>
          </p:cNvPicPr>
          <p:nvPr/>
        </p:nvPicPr>
        <p:blipFill>
          <a:blip r:embed="rId2"/>
          <a:stretch>
            <a:fillRect/>
          </a:stretch>
        </p:blipFill>
        <p:spPr>
          <a:xfrm>
            <a:off x="2118913" y="2559181"/>
            <a:ext cx="7416388" cy="2970464"/>
          </a:xfrm>
          <a:prstGeom prst="rect">
            <a:avLst/>
          </a:prstGeom>
        </p:spPr>
      </p:pic>
    </p:spTree>
    <p:extLst>
      <p:ext uri="{BB962C8B-B14F-4D97-AF65-F5344CB8AC3E}">
        <p14:creationId xmlns:p14="http://schemas.microsoft.com/office/powerpoint/2010/main" val="396359992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7EB9687D-9BC7-2C47-8C19-59172932DB2F}"/>
              </a:ext>
            </a:extLst>
          </p:cNvPr>
          <p:cNvSpPr>
            <a:spLocks noGrp="1"/>
          </p:cNvSpPr>
          <p:nvPr>
            <p:ph type="title"/>
          </p:nvPr>
        </p:nvSpPr>
        <p:spPr>
          <a:xfrm>
            <a:off x="943230" y="1285869"/>
            <a:ext cx="10058400" cy="1609344"/>
          </a:xfrm>
        </p:spPr>
        <p:txBody>
          <a:bodyPr>
            <a:normAutofit/>
          </a:bodyPr>
          <a:lstStyle/>
          <a:p>
            <a:pPr algn="ctr"/>
            <a:r>
              <a:rPr lang="en-US" altLang="zh-TW" dirty="0"/>
              <a:t>3.3</a:t>
            </a:r>
            <a:r>
              <a:rPr lang="en-US" altLang="zh-TW" dirty="0">
                <a:solidFill>
                  <a:srgbClr val="FF0000"/>
                </a:solidFill>
              </a:rPr>
              <a:t>	Filtering code examples</a:t>
            </a:r>
            <a:endParaRPr kumimoji="1" lang="zh-TW" altLang="en-US" dirty="0">
              <a:solidFill>
                <a:srgbClr val="FF0000"/>
              </a:solidFill>
            </a:endParaRPr>
          </a:p>
        </p:txBody>
      </p:sp>
      <p:sp>
        <p:nvSpPr>
          <p:cNvPr id="3" name="內容版面配置區 2">
            <a:extLst>
              <a:ext uri="{FF2B5EF4-FFF2-40B4-BE49-F238E27FC236}">
                <a16:creationId xmlns="" xmlns:a16="http://schemas.microsoft.com/office/drawing/2014/main" id="{0BF330C5-AACC-3F47-86E5-69B4F66AA4B2}"/>
              </a:ext>
            </a:extLst>
          </p:cNvPr>
          <p:cNvSpPr>
            <a:spLocks noGrp="1"/>
          </p:cNvSpPr>
          <p:nvPr>
            <p:ph idx="1"/>
          </p:nvPr>
        </p:nvSpPr>
        <p:spPr>
          <a:xfrm>
            <a:off x="1035620" y="2760329"/>
            <a:ext cx="10515600" cy="549440"/>
          </a:xfrm>
        </p:spPr>
        <p:txBody>
          <a:bodyPr>
            <a:normAutofit/>
          </a:bodyPr>
          <a:lstStyle/>
          <a:p>
            <a:pPr marL="0" indent="0" algn="ctr">
              <a:buNone/>
            </a:pPr>
            <a:r>
              <a:rPr lang="en" altLang="zh-TW" sz="2800" dirty="0"/>
              <a:t>MATLAB example for spatial domain </a:t>
            </a:r>
            <a:r>
              <a:rPr lang="en" altLang="zh-TW" sz="2800" dirty="0" err="1"/>
              <a:t>highpass</a:t>
            </a:r>
            <a:r>
              <a:rPr lang="en" altLang="zh-TW" sz="2800" dirty="0"/>
              <a:t> filtering.</a:t>
            </a:r>
            <a:endParaRPr kumimoji="1" lang="zh-TW" altLang="en-US" sz="2800" dirty="0"/>
          </a:p>
        </p:txBody>
      </p:sp>
      <p:sp>
        <p:nvSpPr>
          <p:cNvPr id="6" name="投影片編號版面配置區 5">
            <a:extLst>
              <a:ext uri="{FF2B5EF4-FFF2-40B4-BE49-F238E27FC236}">
                <a16:creationId xmlns="" xmlns:a16="http://schemas.microsoft.com/office/drawing/2014/main" id="{3C43748C-50E2-E741-AEB1-85D94E317CDF}"/>
              </a:ext>
            </a:extLst>
          </p:cNvPr>
          <p:cNvSpPr>
            <a:spLocks noGrp="1"/>
          </p:cNvSpPr>
          <p:nvPr>
            <p:ph type="sldNum" sz="quarter" idx="12"/>
          </p:nvPr>
        </p:nvSpPr>
        <p:spPr/>
        <p:txBody>
          <a:bodyPr/>
          <a:lstStyle/>
          <a:p>
            <a:fld id="{2E9C8995-155E-4143-9C83-CE73EE704CF0}" type="slidenum">
              <a:rPr kumimoji="1" lang="zh-TW" altLang="en-US" smtClean="0"/>
              <a:t>63</a:t>
            </a:fld>
            <a:endParaRPr kumimoji="1" lang="zh-TW" altLang="en-US"/>
          </a:p>
        </p:txBody>
      </p:sp>
      <p:pic>
        <p:nvPicPr>
          <p:cNvPr id="5" name="圖片 4">
            <a:extLst>
              <a:ext uri="{FF2B5EF4-FFF2-40B4-BE49-F238E27FC236}">
                <a16:creationId xmlns="" xmlns:a16="http://schemas.microsoft.com/office/drawing/2014/main" id="{BFCB5F9A-A7DD-1349-8C45-CD474E64DD5D}"/>
              </a:ext>
            </a:extLst>
          </p:cNvPr>
          <p:cNvPicPr>
            <a:picLocks noChangeAspect="1"/>
          </p:cNvPicPr>
          <p:nvPr/>
        </p:nvPicPr>
        <p:blipFill rotWithShape="1">
          <a:blip r:embed="rId2"/>
          <a:srcRect t="5602"/>
          <a:stretch/>
        </p:blipFill>
        <p:spPr>
          <a:xfrm>
            <a:off x="551506" y="3365305"/>
            <a:ext cx="10999714" cy="2851943"/>
          </a:xfrm>
          <a:prstGeom prst="rect">
            <a:avLst/>
          </a:prstGeom>
        </p:spPr>
      </p:pic>
      <p:cxnSp>
        <p:nvCxnSpPr>
          <p:cNvPr id="13" name="直線接點 12">
            <a:extLst>
              <a:ext uri="{FF2B5EF4-FFF2-40B4-BE49-F238E27FC236}">
                <a16:creationId xmlns="" xmlns:a16="http://schemas.microsoft.com/office/drawing/2014/main" id="{8CFD1631-F042-DA41-A8FB-E959A96ACD90}"/>
              </a:ext>
            </a:extLst>
          </p:cNvPr>
          <p:cNvCxnSpPr>
            <a:cxnSpLocks/>
          </p:cNvCxnSpPr>
          <p:nvPr/>
        </p:nvCxnSpPr>
        <p:spPr>
          <a:xfrm>
            <a:off x="1557827" y="2578308"/>
            <a:ext cx="944380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6709681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B7685EAE-F45B-5E4C-B63C-87DA76711E46}"/>
              </a:ext>
            </a:extLst>
          </p:cNvPr>
          <p:cNvSpPr>
            <a:spLocks noGrp="1"/>
          </p:cNvSpPr>
          <p:nvPr>
            <p:ph type="title"/>
          </p:nvPr>
        </p:nvSpPr>
        <p:spPr>
          <a:xfrm>
            <a:off x="949927" y="2093976"/>
            <a:ext cx="10058400" cy="1609344"/>
          </a:xfrm>
        </p:spPr>
        <p:txBody>
          <a:bodyPr>
            <a:normAutofit fontScale="90000"/>
          </a:bodyPr>
          <a:lstStyle/>
          <a:p>
            <a:r>
              <a:rPr lang="en-US" altLang="zh-TW" dirty="0"/>
              <a:t>3.4	</a:t>
            </a:r>
            <a:br>
              <a:rPr lang="en-US" altLang="zh-TW" dirty="0"/>
            </a:br>
            <a:r>
              <a:rPr lang="en-US" altLang="zh-TW" dirty="0">
                <a:solidFill>
                  <a:srgbClr val="FF0000"/>
                </a:solidFill>
              </a:rPr>
              <a:t>Affine </a:t>
            </a:r>
            <a:br>
              <a:rPr lang="en-US" altLang="zh-TW" dirty="0">
                <a:solidFill>
                  <a:srgbClr val="FF0000"/>
                </a:solidFill>
              </a:rPr>
            </a:br>
            <a:r>
              <a:rPr lang="en-US" altLang="zh-TW" dirty="0">
                <a:solidFill>
                  <a:srgbClr val="FF0000"/>
                </a:solidFill>
              </a:rPr>
              <a:t>transformations</a:t>
            </a:r>
            <a:endParaRPr kumimoji="1" lang="zh-TW" altLang="en-US" dirty="0">
              <a:solidFill>
                <a:srgbClr val="FF0000"/>
              </a:solidFill>
            </a:endParaRPr>
          </a:p>
        </p:txBody>
      </p:sp>
      <p:sp>
        <p:nvSpPr>
          <p:cNvPr id="3" name="內容版面配置區 2">
            <a:extLst>
              <a:ext uri="{FF2B5EF4-FFF2-40B4-BE49-F238E27FC236}">
                <a16:creationId xmlns="" xmlns:a16="http://schemas.microsoft.com/office/drawing/2014/main" id="{1C3C6762-934F-A540-A389-353737CEBDBD}"/>
              </a:ext>
            </a:extLst>
          </p:cNvPr>
          <p:cNvSpPr>
            <a:spLocks noGrp="1"/>
          </p:cNvSpPr>
          <p:nvPr>
            <p:ph idx="1"/>
          </p:nvPr>
        </p:nvSpPr>
        <p:spPr>
          <a:xfrm>
            <a:off x="838200" y="4432682"/>
            <a:ext cx="10515600" cy="1609344"/>
          </a:xfrm>
        </p:spPr>
        <p:txBody>
          <a:bodyPr>
            <a:normAutofit/>
          </a:bodyPr>
          <a:lstStyle/>
          <a:p>
            <a:r>
              <a:rPr lang="en" altLang="zh-TW" sz="2800" dirty="0">
                <a:hlinkClick r:id="rId2" tooltip="Affine transformations"/>
              </a:rPr>
              <a:t>Affine transformations</a:t>
            </a:r>
            <a:r>
              <a:rPr lang="en" altLang="zh-TW" sz="2800" dirty="0"/>
              <a:t> enable basic image transformations including scale, rotate, translate, mirror and shear as is shown in the following examples:</a:t>
            </a:r>
            <a:endParaRPr kumimoji="1" lang="zh-TW" altLang="en-US" sz="2800" dirty="0"/>
          </a:p>
        </p:txBody>
      </p:sp>
      <p:sp>
        <p:nvSpPr>
          <p:cNvPr id="5" name="投影片編號版面配置區 4">
            <a:extLst>
              <a:ext uri="{FF2B5EF4-FFF2-40B4-BE49-F238E27FC236}">
                <a16:creationId xmlns="" xmlns:a16="http://schemas.microsoft.com/office/drawing/2014/main" id="{9328A93C-FF34-2F44-81DB-914DED201BDF}"/>
              </a:ext>
            </a:extLst>
          </p:cNvPr>
          <p:cNvSpPr>
            <a:spLocks noGrp="1"/>
          </p:cNvSpPr>
          <p:nvPr>
            <p:ph type="sldNum" sz="quarter" idx="12"/>
          </p:nvPr>
        </p:nvSpPr>
        <p:spPr/>
        <p:txBody>
          <a:bodyPr/>
          <a:lstStyle/>
          <a:p>
            <a:fld id="{2E9C8995-155E-4143-9C83-CE73EE704CF0}" type="slidenum">
              <a:rPr kumimoji="1" lang="zh-TW" altLang="en-US" smtClean="0"/>
              <a:t>64</a:t>
            </a:fld>
            <a:endParaRPr kumimoji="1" lang="zh-TW" altLang="en-US"/>
          </a:p>
        </p:txBody>
      </p:sp>
      <p:cxnSp>
        <p:nvCxnSpPr>
          <p:cNvPr id="7" name="直線接點 6">
            <a:extLst>
              <a:ext uri="{FF2B5EF4-FFF2-40B4-BE49-F238E27FC236}">
                <a16:creationId xmlns="" xmlns:a16="http://schemas.microsoft.com/office/drawing/2014/main" id="{237D18C9-D868-854B-9975-03458A3186B7}"/>
              </a:ext>
            </a:extLst>
          </p:cNvPr>
          <p:cNvCxnSpPr/>
          <p:nvPr/>
        </p:nvCxnSpPr>
        <p:spPr>
          <a:xfrm>
            <a:off x="949927" y="4152275"/>
            <a:ext cx="1040387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10" name="圖片 9">
            <a:extLst>
              <a:ext uri="{FF2B5EF4-FFF2-40B4-BE49-F238E27FC236}">
                <a16:creationId xmlns="" xmlns:a16="http://schemas.microsoft.com/office/drawing/2014/main" id="{6BBE2068-6BA9-6946-A087-BA8654E47528}"/>
              </a:ext>
            </a:extLst>
          </p:cNvPr>
          <p:cNvPicPr>
            <a:picLocks noChangeAspect="1"/>
          </p:cNvPicPr>
          <p:nvPr/>
        </p:nvPicPr>
        <p:blipFill>
          <a:blip r:embed="rId3"/>
          <a:stretch>
            <a:fillRect/>
          </a:stretch>
        </p:blipFill>
        <p:spPr>
          <a:xfrm>
            <a:off x="5658875" y="350779"/>
            <a:ext cx="5349452" cy="3521090"/>
          </a:xfrm>
          <a:prstGeom prst="rect">
            <a:avLst/>
          </a:prstGeom>
        </p:spPr>
      </p:pic>
    </p:spTree>
    <p:extLst>
      <p:ext uri="{BB962C8B-B14F-4D97-AF65-F5344CB8AC3E}">
        <p14:creationId xmlns:p14="http://schemas.microsoft.com/office/powerpoint/2010/main" val="396610125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F076390D-4BCE-AC4F-8745-7295C7F39E0D}"/>
              </a:ext>
            </a:extLst>
          </p:cNvPr>
          <p:cNvSpPr>
            <a:spLocks noGrp="1"/>
          </p:cNvSpPr>
          <p:nvPr>
            <p:ph type="title"/>
          </p:nvPr>
        </p:nvSpPr>
        <p:spPr/>
        <p:txBody>
          <a:bodyPr/>
          <a:lstStyle/>
          <a:p>
            <a:endParaRPr kumimoji="1" lang="zh-TW" altLang="en-US"/>
          </a:p>
        </p:txBody>
      </p:sp>
      <p:pic>
        <p:nvPicPr>
          <p:cNvPr id="5" name="內容版面配置區 4">
            <a:extLst>
              <a:ext uri="{FF2B5EF4-FFF2-40B4-BE49-F238E27FC236}">
                <a16:creationId xmlns="" xmlns:a16="http://schemas.microsoft.com/office/drawing/2014/main" id="{394B3B13-8A51-C94A-8A1A-DCF13142BDBC}"/>
              </a:ext>
            </a:extLst>
          </p:cNvPr>
          <p:cNvPicPr>
            <a:picLocks noGrp="1" noChangeAspect="1"/>
          </p:cNvPicPr>
          <p:nvPr>
            <p:ph idx="1"/>
          </p:nvPr>
        </p:nvPicPr>
        <p:blipFill>
          <a:blip r:embed="rId3"/>
          <a:stretch>
            <a:fillRect/>
          </a:stretch>
        </p:blipFill>
        <p:spPr>
          <a:xfrm>
            <a:off x="3435569" y="267854"/>
            <a:ext cx="4719663" cy="6322291"/>
          </a:xfrm>
        </p:spPr>
      </p:pic>
      <p:sp>
        <p:nvSpPr>
          <p:cNvPr id="4" name="投影片編號版面配置區 3">
            <a:extLst>
              <a:ext uri="{FF2B5EF4-FFF2-40B4-BE49-F238E27FC236}">
                <a16:creationId xmlns="" xmlns:a16="http://schemas.microsoft.com/office/drawing/2014/main" id="{15186559-EE54-F94A-92DF-2129CF10A1D4}"/>
              </a:ext>
            </a:extLst>
          </p:cNvPr>
          <p:cNvSpPr>
            <a:spLocks noGrp="1"/>
          </p:cNvSpPr>
          <p:nvPr>
            <p:ph type="sldNum" sz="quarter" idx="12"/>
          </p:nvPr>
        </p:nvSpPr>
        <p:spPr/>
        <p:txBody>
          <a:bodyPr/>
          <a:lstStyle/>
          <a:p>
            <a:fld id="{2E9C8995-155E-4143-9C83-CE73EE704CF0}" type="slidenum">
              <a:rPr kumimoji="1" lang="zh-TW" altLang="en-US" smtClean="0"/>
              <a:t>65</a:t>
            </a:fld>
            <a:endParaRPr kumimoji="1" lang="zh-TW" altLang="en-US"/>
          </a:p>
        </p:txBody>
      </p:sp>
    </p:spTree>
    <p:extLst>
      <p:ext uri="{BB962C8B-B14F-4D97-AF65-F5344CB8AC3E}">
        <p14:creationId xmlns:p14="http://schemas.microsoft.com/office/powerpoint/2010/main" val="308391011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圖片 14">
            <a:extLst>
              <a:ext uri="{FF2B5EF4-FFF2-40B4-BE49-F238E27FC236}">
                <a16:creationId xmlns="" xmlns:a16="http://schemas.microsoft.com/office/drawing/2014/main" id="{FDFF4F68-D494-0F4C-90B9-7414BFBFC690}"/>
              </a:ext>
            </a:extLst>
          </p:cNvPr>
          <p:cNvPicPr>
            <a:picLocks noChangeAspect="1"/>
          </p:cNvPicPr>
          <p:nvPr/>
        </p:nvPicPr>
        <p:blipFill>
          <a:blip r:embed="rId3">
            <a:alphaModFix amt="47000"/>
          </a:blip>
          <a:stretch>
            <a:fillRect/>
          </a:stretch>
        </p:blipFill>
        <p:spPr>
          <a:xfrm>
            <a:off x="8418591" y="4214446"/>
            <a:ext cx="2812397" cy="2531158"/>
          </a:xfrm>
          <a:prstGeom prst="rect">
            <a:avLst/>
          </a:prstGeom>
        </p:spPr>
      </p:pic>
      <p:sp>
        <p:nvSpPr>
          <p:cNvPr id="2" name="標題 1">
            <a:extLst>
              <a:ext uri="{FF2B5EF4-FFF2-40B4-BE49-F238E27FC236}">
                <a16:creationId xmlns="" xmlns:a16="http://schemas.microsoft.com/office/drawing/2014/main" id="{8533235D-8DA0-374C-B375-D8CBFBA13132}"/>
              </a:ext>
            </a:extLst>
          </p:cNvPr>
          <p:cNvSpPr>
            <a:spLocks noGrp="1"/>
          </p:cNvSpPr>
          <p:nvPr>
            <p:ph type="title"/>
          </p:nvPr>
        </p:nvSpPr>
        <p:spPr>
          <a:xfrm>
            <a:off x="4016115" y="456185"/>
            <a:ext cx="3673839" cy="1325563"/>
          </a:xfrm>
        </p:spPr>
        <p:txBody>
          <a:bodyPr>
            <a:normAutofit fontScale="90000"/>
          </a:bodyPr>
          <a:lstStyle/>
          <a:p>
            <a:r>
              <a:rPr lang="en-US" altLang="zh-TW" dirty="0">
                <a:solidFill>
                  <a:srgbClr val="FF0000"/>
                </a:solidFill>
              </a:rPr>
              <a:t>4 Applications</a:t>
            </a:r>
            <a:r>
              <a:rPr lang="zh-TW" altLang="zh-TW" dirty="0"/>
              <a:t/>
            </a:r>
            <a:br>
              <a:rPr lang="zh-TW" altLang="zh-TW" dirty="0"/>
            </a:br>
            <a:endParaRPr kumimoji="1" lang="zh-TW" altLang="en-US" dirty="0"/>
          </a:p>
        </p:txBody>
      </p:sp>
      <p:sp>
        <p:nvSpPr>
          <p:cNvPr id="3" name="內容版面配置區 2">
            <a:extLst>
              <a:ext uri="{FF2B5EF4-FFF2-40B4-BE49-F238E27FC236}">
                <a16:creationId xmlns="" xmlns:a16="http://schemas.microsoft.com/office/drawing/2014/main" id="{9E80FFC5-8412-3D41-BBCF-4FCDF00D5454}"/>
              </a:ext>
            </a:extLst>
          </p:cNvPr>
          <p:cNvSpPr>
            <a:spLocks noGrp="1"/>
          </p:cNvSpPr>
          <p:nvPr>
            <p:ph idx="1"/>
          </p:nvPr>
        </p:nvSpPr>
        <p:spPr>
          <a:xfrm>
            <a:off x="703289" y="1613077"/>
            <a:ext cx="5742482" cy="899606"/>
          </a:xfrm>
        </p:spPr>
        <p:txBody>
          <a:bodyPr>
            <a:normAutofit/>
          </a:bodyPr>
          <a:lstStyle/>
          <a:p>
            <a:pPr marL="0" indent="0">
              <a:buNone/>
            </a:pPr>
            <a:r>
              <a:rPr lang="en-US" altLang="zh-TW" sz="2800" dirty="0"/>
              <a:t>4.1 Digital camera images</a:t>
            </a:r>
          </a:p>
          <a:p>
            <a:endParaRPr kumimoji="1" lang="zh-TW" altLang="en-US" dirty="0"/>
          </a:p>
        </p:txBody>
      </p:sp>
      <p:sp>
        <p:nvSpPr>
          <p:cNvPr id="5" name="投影片編號版面配置區 4">
            <a:extLst>
              <a:ext uri="{FF2B5EF4-FFF2-40B4-BE49-F238E27FC236}">
                <a16:creationId xmlns="" xmlns:a16="http://schemas.microsoft.com/office/drawing/2014/main" id="{C0634D1C-E285-574D-914C-AA080ACC0B43}"/>
              </a:ext>
            </a:extLst>
          </p:cNvPr>
          <p:cNvSpPr>
            <a:spLocks noGrp="1"/>
          </p:cNvSpPr>
          <p:nvPr>
            <p:ph type="sldNum" sz="quarter" idx="12"/>
          </p:nvPr>
        </p:nvSpPr>
        <p:spPr/>
        <p:txBody>
          <a:bodyPr/>
          <a:lstStyle/>
          <a:p>
            <a:fld id="{2E9C8995-155E-4143-9C83-CE73EE704CF0}" type="slidenum">
              <a:rPr kumimoji="1" lang="zh-TW" altLang="en-US" smtClean="0"/>
              <a:t>66</a:t>
            </a:fld>
            <a:endParaRPr kumimoji="1" lang="zh-TW" altLang="en-US"/>
          </a:p>
        </p:txBody>
      </p:sp>
      <p:sp>
        <p:nvSpPr>
          <p:cNvPr id="6" name="文字方塊 5">
            <a:extLst>
              <a:ext uri="{FF2B5EF4-FFF2-40B4-BE49-F238E27FC236}">
                <a16:creationId xmlns="" xmlns:a16="http://schemas.microsoft.com/office/drawing/2014/main" id="{DD2B1628-0879-3645-AD33-782128B5BF7C}"/>
              </a:ext>
            </a:extLst>
          </p:cNvPr>
          <p:cNvSpPr txBox="1"/>
          <p:nvPr/>
        </p:nvSpPr>
        <p:spPr>
          <a:xfrm>
            <a:off x="8325786" y="1613077"/>
            <a:ext cx="3162925" cy="800219"/>
          </a:xfrm>
          <a:prstGeom prst="rect">
            <a:avLst/>
          </a:prstGeom>
          <a:noFill/>
        </p:spPr>
        <p:txBody>
          <a:bodyPr wrap="square" rtlCol="0">
            <a:spAutoFit/>
          </a:bodyPr>
          <a:lstStyle/>
          <a:p>
            <a:r>
              <a:rPr lang="en-US" altLang="zh-TW" sz="2800" dirty="0"/>
              <a:t>4.2 Film</a:t>
            </a:r>
          </a:p>
          <a:p>
            <a:endParaRPr kumimoji="1" lang="zh-TW" altLang="en-US" dirty="0"/>
          </a:p>
        </p:txBody>
      </p:sp>
      <p:sp>
        <p:nvSpPr>
          <p:cNvPr id="7" name="圓角矩形 6">
            <a:extLst>
              <a:ext uri="{FF2B5EF4-FFF2-40B4-BE49-F238E27FC236}">
                <a16:creationId xmlns="" xmlns:a16="http://schemas.microsoft.com/office/drawing/2014/main" id="{03FEFE51-6669-9140-9198-4039EC6FA37F}"/>
              </a:ext>
            </a:extLst>
          </p:cNvPr>
          <p:cNvSpPr/>
          <p:nvPr/>
        </p:nvSpPr>
        <p:spPr>
          <a:xfrm>
            <a:off x="703289" y="1592226"/>
            <a:ext cx="4558259" cy="575487"/>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8" name="圓角矩形 7">
            <a:extLst>
              <a:ext uri="{FF2B5EF4-FFF2-40B4-BE49-F238E27FC236}">
                <a16:creationId xmlns="" xmlns:a16="http://schemas.microsoft.com/office/drawing/2014/main" id="{EA945DF2-1A96-B542-8E95-DCC1DDABEBBA}"/>
              </a:ext>
            </a:extLst>
          </p:cNvPr>
          <p:cNvSpPr/>
          <p:nvPr/>
        </p:nvSpPr>
        <p:spPr>
          <a:xfrm>
            <a:off x="6752869" y="1592226"/>
            <a:ext cx="4558259" cy="575487"/>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3" name="圓角矩形 12">
            <a:extLst>
              <a:ext uri="{FF2B5EF4-FFF2-40B4-BE49-F238E27FC236}">
                <a16:creationId xmlns="" xmlns:a16="http://schemas.microsoft.com/office/drawing/2014/main" id="{568B59BB-62CB-B342-9CE7-ED3A4CB0E482}"/>
              </a:ext>
            </a:extLst>
          </p:cNvPr>
          <p:cNvSpPr/>
          <p:nvPr/>
        </p:nvSpPr>
        <p:spPr>
          <a:xfrm>
            <a:off x="3344155" y="112396"/>
            <a:ext cx="5170258" cy="1234247"/>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6" name="矩形 15">
            <a:extLst>
              <a:ext uri="{FF2B5EF4-FFF2-40B4-BE49-F238E27FC236}">
                <a16:creationId xmlns="" xmlns:a16="http://schemas.microsoft.com/office/drawing/2014/main" id="{8224BE06-9E63-1F43-8175-CD12A012815D}"/>
              </a:ext>
            </a:extLst>
          </p:cNvPr>
          <p:cNvSpPr/>
          <p:nvPr/>
        </p:nvSpPr>
        <p:spPr>
          <a:xfrm>
            <a:off x="6880834" y="2255201"/>
            <a:ext cx="4443210" cy="2677656"/>
          </a:xfrm>
          <a:prstGeom prst="rect">
            <a:avLst/>
          </a:prstGeom>
        </p:spPr>
        <p:txBody>
          <a:bodyPr wrap="square">
            <a:spAutoFit/>
          </a:bodyPr>
          <a:lstStyle/>
          <a:p>
            <a:r>
              <a:rPr lang="en" altLang="zh-TW" sz="2800" i="1" dirty="0">
                <a:hlinkClick r:id="rId4" tooltip="Westworld (film)"/>
              </a:rPr>
              <a:t>Westworld</a:t>
            </a:r>
            <a:r>
              <a:rPr lang="en" altLang="zh-TW" sz="2800" dirty="0"/>
              <a:t> (1973) was the first feature film to use the digital image processing to </a:t>
            </a:r>
            <a:r>
              <a:rPr lang="en" altLang="zh-TW" sz="2800" dirty="0">
                <a:hlinkClick r:id="rId5" tooltip="Pixellate"/>
              </a:rPr>
              <a:t>pixellate</a:t>
            </a:r>
            <a:r>
              <a:rPr lang="en" altLang="zh-TW" sz="2800" dirty="0"/>
              <a:t> photography to simulate an android's point of view.</a:t>
            </a:r>
          </a:p>
        </p:txBody>
      </p:sp>
      <p:pic>
        <p:nvPicPr>
          <p:cNvPr id="18" name="圖片 17">
            <a:extLst>
              <a:ext uri="{FF2B5EF4-FFF2-40B4-BE49-F238E27FC236}">
                <a16:creationId xmlns="" xmlns:a16="http://schemas.microsoft.com/office/drawing/2014/main" id="{6EF405CF-310A-E24F-84E5-284A7C7F233D}"/>
              </a:ext>
            </a:extLst>
          </p:cNvPr>
          <p:cNvPicPr>
            <a:picLocks noChangeAspect="1"/>
          </p:cNvPicPr>
          <p:nvPr/>
        </p:nvPicPr>
        <p:blipFill>
          <a:blip r:embed="rId6">
            <a:alphaModFix amt="38000"/>
          </a:blip>
          <a:stretch>
            <a:fillRect/>
          </a:stretch>
        </p:blipFill>
        <p:spPr>
          <a:xfrm>
            <a:off x="338944" y="4174766"/>
            <a:ext cx="3677171" cy="2463143"/>
          </a:xfrm>
          <a:prstGeom prst="rect">
            <a:avLst/>
          </a:prstGeom>
        </p:spPr>
      </p:pic>
      <p:sp>
        <p:nvSpPr>
          <p:cNvPr id="19" name="矩形 18">
            <a:extLst>
              <a:ext uri="{FF2B5EF4-FFF2-40B4-BE49-F238E27FC236}">
                <a16:creationId xmlns="" xmlns:a16="http://schemas.microsoft.com/office/drawing/2014/main" id="{878B2E6E-473D-4C4A-810A-09CFDA2C0F35}"/>
              </a:ext>
            </a:extLst>
          </p:cNvPr>
          <p:cNvSpPr/>
          <p:nvPr/>
        </p:nvSpPr>
        <p:spPr>
          <a:xfrm>
            <a:off x="732436" y="2281940"/>
            <a:ext cx="5363564" cy="4339650"/>
          </a:xfrm>
          <a:prstGeom prst="rect">
            <a:avLst/>
          </a:prstGeom>
        </p:spPr>
        <p:txBody>
          <a:bodyPr wrap="square">
            <a:spAutoFit/>
          </a:bodyPr>
          <a:lstStyle/>
          <a:p>
            <a:r>
              <a:rPr lang="en" altLang="zh-TW" sz="2800" dirty="0"/>
              <a:t>Digital cameras generally include specialized digital image processing hardware – either dedicated chips or added circuitry on other chips – to convert the raw data from their </a:t>
            </a:r>
            <a:r>
              <a:rPr lang="en" altLang="zh-TW" sz="2800" dirty="0">
                <a:hlinkClick r:id="rId7" tooltip="Image sensor"/>
              </a:rPr>
              <a:t>image sensor</a:t>
            </a:r>
            <a:r>
              <a:rPr lang="en" altLang="zh-TW" sz="2800" dirty="0"/>
              <a:t> into a </a:t>
            </a:r>
            <a:r>
              <a:rPr lang="en" altLang="zh-TW" sz="2800" dirty="0">
                <a:hlinkClick r:id="rId8" tooltip="Color correction"/>
              </a:rPr>
              <a:t>color-corrected</a:t>
            </a:r>
            <a:r>
              <a:rPr lang="en" altLang="zh-TW" sz="2800" dirty="0"/>
              <a:t> image in a standard </a:t>
            </a:r>
            <a:r>
              <a:rPr lang="en" altLang="zh-TW" sz="2800" dirty="0">
                <a:hlinkClick r:id="rId9" tooltip="Image file formats"/>
              </a:rPr>
              <a:t>image file format</a:t>
            </a:r>
            <a:r>
              <a:rPr lang="en" altLang="zh-TW" sz="2800" dirty="0"/>
              <a:t>.</a:t>
            </a:r>
            <a:r>
              <a:rPr lang="en" altLang="zh-TW" sz="2400" dirty="0"/>
              <a:t/>
            </a:r>
            <a:br>
              <a:rPr lang="en" altLang="zh-TW" sz="2400" dirty="0"/>
            </a:br>
            <a:endParaRPr lang="zh-TW" altLang="en-US" sz="2400" dirty="0"/>
          </a:p>
        </p:txBody>
      </p:sp>
    </p:spTree>
    <p:extLst>
      <p:ext uri="{BB962C8B-B14F-4D97-AF65-F5344CB8AC3E}">
        <p14:creationId xmlns:p14="http://schemas.microsoft.com/office/powerpoint/2010/main" val="411853126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摺角紙張 6">
            <a:extLst>
              <a:ext uri="{FF2B5EF4-FFF2-40B4-BE49-F238E27FC236}">
                <a16:creationId xmlns="" xmlns:a16="http://schemas.microsoft.com/office/drawing/2014/main" id="{C09758C4-9581-8041-806E-70E141EE3F8A}"/>
              </a:ext>
            </a:extLst>
          </p:cNvPr>
          <p:cNvSpPr/>
          <p:nvPr/>
        </p:nvSpPr>
        <p:spPr>
          <a:xfrm>
            <a:off x="689548" y="329784"/>
            <a:ext cx="3582649" cy="1274164"/>
          </a:xfrm>
          <a:prstGeom prst="foldedCorner">
            <a:avLst>
              <a:gd name="adj" fmla="val 48432"/>
            </a:avLst>
          </a:prstGeom>
          <a:solidFill>
            <a:srgbClr val="002060"/>
          </a:solidFill>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zh-TW" altLang="en-US"/>
          </a:p>
        </p:txBody>
      </p:sp>
      <p:sp>
        <p:nvSpPr>
          <p:cNvPr id="2" name="標題 1">
            <a:extLst>
              <a:ext uri="{FF2B5EF4-FFF2-40B4-BE49-F238E27FC236}">
                <a16:creationId xmlns="" xmlns:a16="http://schemas.microsoft.com/office/drawing/2014/main" id="{BB2E968D-05E3-2947-8346-79F08B866786}"/>
              </a:ext>
            </a:extLst>
          </p:cNvPr>
          <p:cNvSpPr>
            <a:spLocks noGrp="1"/>
          </p:cNvSpPr>
          <p:nvPr>
            <p:ph type="title"/>
          </p:nvPr>
        </p:nvSpPr>
        <p:spPr>
          <a:xfrm>
            <a:off x="838200" y="216281"/>
            <a:ext cx="10058400" cy="1609344"/>
          </a:xfrm>
        </p:spPr>
        <p:txBody>
          <a:bodyPr/>
          <a:lstStyle/>
          <a:p>
            <a:r>
              <a:rPr kumimoji="1" lang="en-US" altLang="zh-TW" dirty="0">
                <a:solidFill>
                  <a:schemeClr val="bg1"/>
                </a:solidFill>
              </a:rPr>
              <a:t>5 See also</a:t>
            </a:r>
            <a:endParaRPr kumimoji="1" lang="zh-TW" altLang="en-US" dirty="0">
              <a:solidFill>
                <a:schemeClr val="bg1"/>
              </a:solidFill>
            </a:endParaRPr>
          </a:p>
        </p:txBody>
      </p:sp>
      <p:sp>
        <p:nvSpPr>
          <p:cNvPr id="3" name="內容版面配置區 2">
            <a:extLst>
              <a:ext uri="{FF2B5EF4-FFF2-40B4-BE49-F238E27FC236}">
                <a16:creationId xmlns="" xmlns:a16="http://schemas.microsoft.com/office/drawing/2014/main" id="{F151D853-BFE4-1A48-9E24-D6AC39922005}"/>
              </a:ext>
            </a:extLst>
          </p:cNvPr>
          <p:cNvSpPr>
            <a:spLocks noGrp="1"/>
          </p:cNvSpPr>
          <p:nvPr>
            <p:ph idx="1"/>
          </p:nvPr>
        </p:nvSpPr>
        <p:spPr>
          <a:xfrm>
            <a:off x="838200" y="1825625"/>
            <a:ext cx="4671951" cy="4351338"/>
          </a:xfrm>
        </p:spPr>
        <p:txBody>
          <a:bodyPr>
            <a:normAutofit/>
          </a:bodyPr>
          <a:lstStyle/>
          <a:p>
            <a:r>
              <a:rPr lang="en" altLang="zh-TW" dirty="0">
                <a:hlinkClick r:id="rId2" tooltip="Computer graphics"/>
              </a:rPr>
              <a:t>Computer graphics</a:t>
            </a:r>
            <a:endParaRPr lang="en" altLang="zh-TW" dirty="0"/>
          </a:p>
          <a:p>
            <a:r>
              <a:rPr lang="en" altLang="zh-TW" dirty="0">
                <a:hlinkClick r:id="rId3" tooltip="Computer vision"/>
              </a:rPr>
              <a:t>Computer vision</a:t>
            </a:r>
            <a:endParaRPr lang="en" altLang="zh-TW" dirty="0"/>
          </a:p>
          <a:p>
            <a:r>
              <a:rPr lang="en" altLang="zh-TW" dirty="0">
                <a:hlinkClick r:id="rId4" tooltip="CVIPtools"/>
              </a:rPr>
              <a:t>CVIPtools</a:t>
            </a:r>
            <a:endParaRPr lang="en" altLang="zh-TW" dirty="0"/>
          </a:p>
          <a:p>
            <a:r>
              <a:rPr lang="en" altLang="zh-TW" dirty="0">
                <a:hlinkClick r:id="rId5" tooltip="Digitizing"/>
              </a:rPr>
              <a:t>Digitizing</a:t>
            </a:r>
            <a:endParaRPr lang="en" altLang="zh-TW" dirty="0"/>
          </a:p>
          <a:p>
            <a:r>
              <a:rPr lang="en" altLang="zh-TW" dirty="0">
                <a:hlinkClick r:id="rId6" tooltip="Free boundary condition"/>
              </a:rPr>
              <a:t>Free boundary condition</a:t>
            </a:r>
            <a:endParaRPr lang="en" altLang="zh-TW" dirty="0"/>
          </a:p>
          <a:p>
            <a:r>
              <a:rPr lang="en" altLang="zh-TW" dirty="0">
                <a:hlinkClick r:id="rId7" tooltip="GPGPU"/>
              </a:rPr>
              <a:t>GPGPU</a:t>
            </a:r>
            <a:endParaRPr lang="en" altLang="zh-TW" dirty="0"/>
          </a:p>
          <a:p>
            <a:r>
              <a:rPr lang="en" altLang="zh-TW" dirty="0">
                <a:hlinkClick r:id="rId8" tooltip="Homomorphic filtering"/>
              </a:rPr>
              <a:t>Homomorphic filtering</a:t>
            </a:r>
            <a:endParaRPr lang="en" altLang="zh-TW" dirty="0"/>
          </a:p>
          <a:p>
            <a:r>
              <a:rPr lang="en" altLang="zh-TW" dirty="0">
                <a:hlinkClick r:id="rId9" tooltip="Image analysis"/>
              </a:rPr>
              <a:t>Image analysis</a:t>
            </a:r>
            <a:endParaRPr lang="en" altLang="zh-TW" dirty="0"/>
          </a:p>
          <a:p>
            <a:r>
              <a:rPr lang="en" altLang="zh-TW" dirty="0">
                <a:hlinkClick r:id="rId10" tooltip="IEEE Intelligent Transportation Systems Society"/>
              </a:rPr>
              <a:t>IEEE Intelligent Transportation Systems Society</a:t>
            </a:r>
            <a:endParaRPr lang="en" altLang="zh-TW" dirty="0"/>
          </a:p>
          <a:p>
            <a:endParaRPr kumimoji="1" lang="zh-TW" altLang="en-US" dirty="0"/>
          </a:p>
        </p:txBody>
      </p:sp>
      <p:sp>
        <p:nvSpPr>
          <p:cNvPr id="6" name="投影片編號版面配置區 5">
            <a:extLst>
              <a:ext uri="{FF2B5EF4-FFF2-40B4-BE49-F238E27FC236}">
                <a16:creationId xmlns="" xmlns:a16="http://schemas.microsoft.com/office/drawing/2014/main" id="{60456F91-1C58-B24F-94C2-F8A51DC385EA}"/>
              </a:ext>
            </a:extLst>
          </p:cNvPr>
          <p:cNvSpPr>
            <a:spLocks noGrp="1"/>
          </p:cNvSpPr>
          <p:nvPr>
            <p:ph type="sldNum" sz="quarter" idx="12"/>
          </p:nvPr>
        </p:nvSpPr>
        <p:spPr/>
        <p:txBody>
          <a:bodyPr/>
          <a:lstStyle/>
          <a:p>
            <a:fld id="{2E9C8995-155E-4143-9C83-CE73EE704CF0}" type="slidenum">
              <a:rPr kumimoji="1" lang="zh-TW" altLang="en-US" smtClean="0"/>
              <a:t>67</a:t>
            </a:fld>
            <a:endParaRPr kumimoji="1" lang="zh-TW" altLang="en-US"/>
          </a:p>
        </p:txBody>
      </p:sp>
      <p:sp>
        <p:nvSpPr>
          <p:cNvPr id="4" name="文字方塊 3">
            <a:extLst>
              <a:ext uri="{FF2B5EF4-FFF2-40B4-BE49-F238E27FC236}">
                <a16:creationId xmlns="" xmlns:a16="http://schemas.microsoft.com/office/drawing/2014/main" id="{A9C8F4D6-2A47-B140-8D8A-32DA2A9DCDFA}"/>
              </a:ext>
            </a:extLst>
          </p:cNvPr>
          <p:cNvSpPr txBox="1"/>
          <p:nvPr/>
        </p:nvSpPr>
        <p:spPr>
          <a:xfrm>
            <a:off x="5640972" y="1825625"/>
            <a:ext cx="4167744" cy="3693319"/>
          </a:xfrm>
          <a:prstGeom prst="rect">
            <a:avLst/>
          </a:prstGeom>
          <a:noFill/>
        </p:spPr>
        <p:txBody>
          <a:bodyPr wrap="none" rtlCol="0">
            <a:spAutoFit/>
          </a:bodyPr>
          <a:lstStyle/>
          <a:p>
            <a:pPr marL="457200" indent="-457200">
              <a:buFont typeface="Arial" panose="020B0604020202020204" pitchFamily="34" charset="0"/>
              <a:buChar char="•"/>
            </a:pPr>
            <a:r>
              <a:rPr lang="en" altLang="zh-TW" sz="2600" dirty="0">
                <a:hlinkClick r:id="rId11" tooltip="Multidimensional systems"/>
              </a:rPr>
              <a:t>Multidimensional systems</a:t>
            </a:r>
            <a:endParaRPr lang="en" altLang="zh-TW" sz="2600" dirty="0"/>
          </a:p>
          <a:p>
            <a:pPr marL="457200" indent="-457200">
              <a:buFont typeface="Arial" panose="020B0604020202020204" pitchFamily="34" charset="0"/>
              <a:buChar char="•"/>
            </a:pPr>
            <a:r>
              <a:rPr lang="en" altLang="zh-TW" sz="2600" dirty="0">
                <a:hlinkClick r:id="rId12" tooltip="Remote sensing software"/>
              </a:rPr>
              <a:t>Remote sensing software</a:t>
            </a:r>
            <a:endParaRPr lang="en" altLang="zh-TW" sz="2600" dirty="0"/>
          </a:p>
          <a:p>
            <a:pPr marL="457200" indent="-457200">
              <a:buFont typeface="Arial" panose="020B0604020202020204" pitchFamily="34" charset="0"/>
              <a:buChar char="•"/>
            </a:pPr>
            <a:r>
              <a:rPr lang="en" altLang="zh-TW" sz="2600" dirty="0">
                <a:hlinkClick r:id="rId13" tooltip="Standard test image"/>
              </a:rPr>
              <a:t>Standard test image</a:t>
            </a:r>
            <a:endParaRPr lang="en" altLang="zh-TW" sz="2600" dirty="0"/>
          </a:p>
          <a:p>
            <a:pPr marL="457200" indent="-457200">
              <a:buFont typeface="Arial" panose="020B0604020202020204" pitchFamily="34" charset="0"/>
              <a:buChar char="•"/>
            </a:pPr>
            <a:r>
              <a:rPr lang="en" altLang="zh-TW" sz="2600" dirty="0">
                <a:hlinkClick r:id="rId14" tooltip="Superresolution"/>
              </a:rPr>
              <a:t>Superresolution</a:t>
            </a:r>
            <a:endParaRPr lang="en" altLang="zh-TW" sz="2600" dirty="0"/>
          </a:p>
          <a:p>
            <a:pPr marL="457200" indent="-457200">
              <a:buFont typeface="Arial" panose="020B0604020202020204" pitchFamily="34" charset="0"/>
              <a:buChar char="•"/>
            </a:pPr>
            <a:r>
              <a:rPr lang="en" altLang="zh-TW" sz="2600" dirty="0">
                <a:hlinkClick r:id="rId15" tooltip="Total variation denoising"/>
              </a:rPr>
              <a:t>Total variation denoising</a:t>
            </a:r>
            <a:endParaRPr lang="en" altLang="zh-TW" sz="2600" dirty="0"/>
          </a:p>
          <a:p>
            <a:pPr marL="457200" indent="-457200">
              <a:buFont typeface="Arial" panose="020B0604020202020204" pitchFamily="34" charset="0"/>
              <a:buChar char="•"/>
            </a:pPr>
            <a:r>
              <a:rPr lang="en" altLang="zh-TW" sz="2600" dirty="0">
                <a:hlinkClick r:id="rId16" tooltip="Machine Vision"/>
              </a:rPr>
              <a:t>Machine Vision</a:t>
            </a:r>
            <a:endParaRPr lang="en" altLang="zh-TW" sz="2600" dirty="0"/>
          </a:p>
          <a:p>
            <a:pPr marL="457200" indent="-457200">
              <a:buFont typeface="Arial" panose="020B0604020202020204" pitchFamily="34" charset="0"/>
              <a:buChar char="•"/>
            </a:pPr>
            <a:r>
              <a:rPr lang="en" altLang="zh-TW" sz="2600" dirty="0">
                <a:hlinkClick r:id="rId17" tooltip="Bounded variation"/>
              </a:rPr>
              <a:t>Bounded variation</a:t>
            </a:r>
            <a:endParaRPr lang="en" altLang="zh-TW" sz="2600" dirty="0"/>
          </a:p>
          <a:p>
            <a:pPr marL="457200" indent="-457200">
              <a:buFont typeface="Arial" panose="020B0604020202020204" pitchFamily="34" charset="0"/>
              <a:buChar char="•"/>
            </a:pPr>
            <a:r>
              <a:rPr lang="en" altLang="zh-TW" sz="2600" dirty="0">
                <a:hlinkClick r:id="rId18" tooltip="Radiomics"/>
              </a:rPr>
              <a:t>Radiomics</a:t>
            </a:r>
            <a:endParaRPr lang="en" altLang="zh-TW" sz="2600" dirty="0"/>
          </a:p>
          <a:p>
            <a:pPr marL="457200" indent="-457200">
              <a:buFont typeface="Arial" panose="020B0604020202020204" pitchFamily="34" charset="0"/>
              <a:buChar char="•"/>
            </a:pPr>
            <a:endParaRPr kumimoji="1" lang="zh-TW" altLang="en-US" sz="2600" dirty="0"/>
          </a:p>
        </p:txBody>
      </p:sp>
    </p:spTree>
    <p:extLst>
      <p:ext uri="{BB962C8B-B14F-4D97-AF65-F5344CB8AC3E}">
        <p14:creationId xmlns:p14="http://schemas.microsoft.com/office/powerpoint/2010/main" val="177648732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98C5F6DC-7450-CB4F-8266-2825F31D7A01}"/>
              </a:ext>
            </a:extLst>
          </p:cNvPr>
          <p:cNvSpPr>
            <a:spLocks noGrp="1"/>
          </p:cNvSpPr>
          <p:nvPr>
            <p:ph type="title"/>
          </p:nvPr>
        </p:nvSpPr>
        <p:spPr>
          <a:xfrm>
            <a:off x="838200" y="0"/>
            <a:ext cx="10058400" cy="1609344"/>
          </a:xfrm>
        </p:spPr>
        <p:txBody>
          <a:bodyPr/>
          <a:lstStyle/>
          <a:p>
            <a:r>
              <a:rPr kumimoji="1" lang="en-US" altLang="zh-TW" dirty="0"/>
              <a:t>6 </a:t>
            </a:r>
            <a:r>
              <a:rPr lang="en" altLang="zh-TW" dirty="0"/>
              <a:t>References</a:t>
            </a:r>
            <a:endParaRPr kumimoji="1" lang="zh-TW" altLang="en-US" dirty="0"/>
          </a:p>
        </p:txBody>
      </p:sp>
      <p:sp>
        <p:nvSpPr>
          <p:cNvPr id="3" name="內容版面配置區 2">
            <a:extLst>
              <a:ext uri="{FF2B5EF4-FFF2-40B4-BE49-F238E27FC236}">
                <a16:creationId xmlns="" xmlns:a16="http://schemas.microsoft.com/office/drawing/2014/main" id="{AEE87DD4-05AC-7E4A-815D-4E341907296F}"/>
              </a:ext>
            </a:extLst>
          </p:cNvPr>
          <p:cNvSpPr>
            <a:spLocks noGrp="1"/>
          </p:cNvSpPr>
          <p:nvPr>
            <p:ph idx="1"/>
          </p:nvPr>
        </p:nvSpPr>
        <p:spPr>
          <a:xfrm>
            <a:off x="838200" y="1543793"/>
            <a:ext cx="10515600" cy="4728173"/>
          </a:xfrm>
        </p:spPr>
        <p:txBody>
          <a:bodyPr>
            <a:normAutofit fontScale="77500" lnSpcReduction="20000"/>
          </a:bodyPr>
          <a:lstStyle/>
          <a:p>
            <a:pPr lvl="0"/>
            <a:r>
              <a:rPr lang="en-US" altLang="zh-TW" dirty="0"/>
              <a:t> </a:t>
            </a:r>
            <a:r>
              <a:rPr lang="en-US" altLang="zh-TW" i="1" dirty="0" err="1"/>
              <a:t>Chakravorty</a:t>
            </a:r>
            <a:r>
              <a:rPr lang="en-US" altLang="zh-TW" i="1" dirty="0"/>
              <a:t>, </a:t>
            </a:r>
            <a:r>
              <a:rPr lang="en-US" altLang="zh-TW" i="1" dirty="0" err="1"/>
              <a:t>Pragnan</a:t>
            </a:r>
            <a:r>
              <a:rPr lang="en-US" altLang="zh-TW" i="1" dirty="0"/>
              <a:t> (2018). "What is a Signal? [Lecture Notes]". IEEE Signal Processing Magazine. </a:t>
            </a:r>
            <a:r>
              <a:rPr lang="en-US" altLang="zh-TW" b="1" i="1" dirty="0"/>
              <a:t>35</a:t>
            </a:r>
            <a:r>
              <a:rPr lang="en-US" altLang="zh-TW" i="1" dirty="0"/>
              <a:t> (5): 175–177. </a:t>
            </a:r>
            <a:r>
              <a:rPr lang="en-US" altLang="zh-TW" i="1" u="sng" dirty="0">
                <a:hlinkClick r:id="rId2" tooltip="Bibcode"/>
              </a:rPr>
              <a:t>Bibcode</a:t>
            </a:r>
            <a:r>
              <a:rPr lang="en-US" altLang="zh-TW" i="1" dirty="0"/>
              <a:t>:</a:t>
            </a:r>
            <a:r>
              <a:rPr lang="en-US" altLang="zh-TW" i="1" u="sng" dirty="0">
                <a:hlinkClick r:id="rId3"/>
              </a:rPr>
              <a:t>2018ISPM...35..175C</a:t>
            </a:r>
            <a:r>
              <a:rPr lang="en-US" altLang="zh-TW" i="1" dirty="0"/>
              <a:t>. </a:t>
            </a:r>
            <a:r>
              <a:rPr lang="en-US" altLang="zh-TW" i="1" u="sng" dirty="0">
                <a:hlinkClick r:id="rId4" tooltip="Digital object identifier"/>
              </a:rPr>
              <a:t>doi</a:t>
            </a:r>
            <a:r>
              <a:rPr lang="en-US" altLang="zh-TW" i="1" dirty="0"/>
              <a:t>:</a:t>
            </a:r>
            <a:r>
              <a:rPr lang="en-US" altLang="zh-TW" i="1" u="sng" dirty="0">
                <a:hlinkClick r:id="rId5"/>
              </a:rPr>
              <a:t>10.1109/MSP.2018.2832195</a:t>
            </a:r>
            <a:r>
              <a:rPr lang="en-US" altLang="zh-TW" i="1" dirty="0"/>
              <a:t>.</a:t>
            </a:r>
            <a:endParaRPr lang="zh-TW" altLang="zh-TW" dirty="0"/>
          </a:p>
          <a:p>
            <a:pPr lvl="0"/>
            <a:r>
              <a:rPr lang="en-US" altLang="zh-TW" b="1" u="sng" dirty="0">
                <a:hlinkClick r:id="rId6" tooltip="Jump up"/>
              </a:rPr>
              <a:t>^</a:t>
            </a:r>
            <a:r>
              <a:rPr lang="en-US" altLang="zh-TW" dirty="0"/>
              <a:t> </a:t>
            </a:r>
            <a:r>
              <a:rPr lang="en-US" altLang="zh-TW" i="1" dirty="0"/>
              <a:t>Gonzalez, Rafael (2018). Digital image processing. New York, NY: Pearson. </a:t>
            </a:r>
            <a:r>
              <a:rPr lang="en-US" altLang="zh-TW" i="1" u="sng" dirty="0">
                <a:hlinkClick r:id="rId7" tooltip="International Standard Book Number"/>
              </a:rPr>
              <a:t>ISBN</a:t>
            </a:r>
            <a:r>
              <a:rPr lang="en-US" altLang="zh-TW" i="1" dirty="0"/>
              <a:t> </a:t>
            </a:r>
            <a:r>
              <a:rPr lang="en-US" altLang="zh-TW" i="1" u="sng" dirty="0">
                <a:hlinkClick r:id="rId8" tooltip="Special:BookSources/978-0-13-335672-4"/>
              </a:rPr>
              <a:t>978-0-13-335672-4</a:t>
            </a:r>
            <a:r>
              <a:rPr lang="en-US" altLang="zh-TW" i="1" dirty="0"/>
              <a:t>. </a:t>
            </a:r>
            <a:r>
              <a:rPr lang="en-US" altLang="zh-TW" i="1" u="sng" dirty="0">
                <a:hlinkClick r:id="rId9" tooltip="OCLC"/>
              </a:rPr>
              <a:t>OCLC</a:t>
            </a:r>
            <a:r>
              <a:rPr lang="en-US" altLang="zh-TW" i="1" dirty="0"/>
              <a:t> </a:t>
            </a:r>
            <a:r>
              <a:rPr lang="en-US" altLang="zh-TW" i="1" u="sng" dirty="0">
                <a:hlinkClick r:id="rId10"/>
              </a:rPr>
              <a:t>966609831</a:t>
            </a:r>
            <a:r>
              <a:rPr lang="en-US" altLang="zh-TW" i="1" dirty="0"/>
              <a:t>.</a:t>
            </a:r>
            <a:endParaRPr lang="zh-TW" altLang="zh-TW" dirty="0"/>
          </a:p>
          <a:p>
            <a:pPr lvl="0"/>
            <a:r>
              <a:rPr lang="en-US" altLang="zh-TW" b="1" u="sng" dirty="0">
                <a:hlinkClick r:id="rId11" tooltip="Jump up"/>
              </a:rPr>
              <a:t>^</a:t>
            </a:r>
            <a:r>
              <a:rPr lang="en-US" altLang="zh-TW" dirty="0"/>
              <a:t> </a:t>
            </a:r>
            <a:r>
              <a:rPr lang="en-US" altLang="zh-TW" dirty="0" err="1"/>
              <a:t>Azriel</a:t>
            </a:r>
            <a:r>
              <a:rPr lang="en-US" altLang="zh-TW" dirty="0"/>
              <a:t> Rosenfeld, </a:t>
            </a:r>
            <a:r>
              <a:rPr lang="en-US" altLang="zh-TW" i="1" dirty="0"/>
              <a:t>Picture Processing by Computer</a:t>
            </a:r>
            <a:r>
              <a:rPr lang="en-US" altLang="zh-TW" dirty="0"/>
              <a:t>, New York: Academic Press, 1969</a:t>
            </a:r>
            <a:endParaRPr lang="zh-TW" altLang="zh-TW" dirty="0"/>
          </a:p>
          <a:p>
            <a:pPr lvl="0"/>
            <a:r>
              <a:rPr lang="en-US" altLang="zh-TW" dirty="0"/>
              <a:t>^ </a:t>
            </a:r>
            <a:r>
              <a:rPr lang="en-US" altLang="zh-TW" dirty="0">
                <a:hlinkClick r:id="rId12"/>
              </a:rPr>
              <a:t>Jump up to: </a:t>
            </a:r>
            <a:r>
              <a:rPr lang="en-US" altLang="zh-TW" b="1" i="1" u="sng" baseline="30000" dirty="0">
                <a:hlinkClick r:id="rId12"/>
              </a:rPr>
              <a:t>a</a:t>
            </a:r>
            <a:r>
              <a:rPr lang="en-US" altLang="zh-TW" dirty="0"/>
              <a:t> </a:t>
            </a:r>
            <a:r>
              <a:rPr lang="en-US" altLang="zh-TW" b="1" i="1" u="sng" baseline="30000" dirty="0">
                <a:hlinkClick r:id="rId13"/>
              </a:rPr>
              <a:t>b</a:t>
            </a:r>
            <a:r>
              <a:rPr lang="en-US" altLang="zh-TW" dirty="0"/>
              <a:t> </a:t>
            </a:r>
            <a:r>
              <a:rPr lang="en-US" altLang="zh-TW" i="1" dirty="0"/>
              <a:t>Gonzalez, Rafael C. (2008). Digital image processing. Woods, Richard E. (Richard Eugene), 1954- (3rd ed.). Upper Saddle River, N.J.: Prentice Hall. pp. 23–28. </a:t>
            </a:r>
            <a:r>
              <a:rPr lang="en-US" altLang="zh-TW" i="1" u="sng" dirty="0">
                <a:hlinkClick r:id="rId7" tooltip="International Standard Book Number"/>
              </a:rPr>
              <a:t>ISBN</a:t>
            </a:r>
            <a:r>
              <a:rPr lang="en-US" altLang="zh-TW" i="1" dirty="0"/>
              <a:t> </a:t>
            </a:r>
            <a:r>
              <a:rPr lang="en-US" altLang="zh-TW" i="1" u="sng" dirty="0">
                <a:hlinkClick r:id="rId14" tooltip="Special:BookSources/9780131687288"/>
              </a:rPr>
              <a:t>9780131687288</a:t>
            </a:r>
            <a:r>
              <a:rPr lang="en-US" altLang="zh-TW" i="1" dirty="0"/>
              <a:t>. </a:t>
            </a:r>
            <a:r>
              <a:rPr lang="en-US" altLang="zh-TW" i="1" u="sng" dirty="0">
                <a:hlinkClick r:id="rId9" tooltip="OCLC"/>
              </a:rPr>
              <a:t>OCLC</a:t>
            </a:r>
            <a:r>
              <a:rPr lang="en-US" altLang="zh-TW" i="1" dirty="0"/>
              <a:t> </a:t>
            </a:r>
            <a:r>
              <a:rPr lang="en-US" altLang="zh-TW" i="1" u="sng" dirty="0">
                <a:hlinkClick r:id="rId15"/>
              </a:rPr>
              <a:t>137312858</a:t>
            </a:r>
            <a:r>
              <a:rPr lang="en-US" altLang="zh-TW" i="1" dirty="0"/>
              <a:t>.</a:t>
            </a:r>
            <a:endParaRPr lang="zh-TW" altLang="zh-TW" dirty="0"/>
          </a:p>
          <a:p>
            <a:pPr lvl="0"/>
            <a:r>
              <a:rPr lang="en-US" altLang="zh-TW" dirty="0"/>
              <a:t>^ </a:t>
            </a:r>
            <a:r>
              <a:rPr lang="en-US" altLang="zh-TW" dirty="0">
                <a:hlinkClick r:id="rId16"/>
              </a:rPr>
              <a:t>Jump up to: </a:t>
            </a:r>
            <a:r>
              <a:rPr lang="en-US" altLang="zh-TW" b="1" i="1" u="sng" baseline="30000" dirty="0">
                <a:hlinkClick r:id="rId16"/>
              </a:rPr>
              <a:t>a</a:t>
            </a:r>
            <a:r>
              <a:rPr lang="en-US" altLang="zh-TW" dirty="0"/>
              <a:t> </a:t>
            </a:r>
            <a:r>
              <a:rPr lang="en-US" altLang="zh-TW" b="1" i="1" u="sng" baseline="30000" dirty="0">
                <a:hlinkClick r:id="rId17"/>
              </a:rPr>
              <a:t>b</a:t>
            </a:r>
            <a:r>
              <a:rPr lang="en-US" altLang="zh-TW" dirty="0"/>
              <a:t> </a:t>
            </a:r>
            <a:r>
              <a:rPr lang="en-US" altLang="zh-TW" b="1" i="1" u="sng" baseline="30000" dirty="0">
                <a:hlinkClick r:id="rId18"/>
              </a:rPr>
              <a:t>c</a:t>
            </a:r>
            <a:r>
              <a:rPr lang="en-US" altLang="zh-TW" dirty="0"/>
              <a:t> </a:t>
            </a:r>
            <a:r>
              <a:rPr lang="en-US" altLang="zh-TW" i="1" dirty="0"/>
              <a:t>Williams, J. B. (2017). </a:t>
            </a:r>
            <a:r>
              <a:rPr lang="en-US" altLang="zh-TW" i="1" u="sng" dirty="0">
                <a:hlinkClick r:id="rId19"/>
              </a:rPr>
              <a:t>The Electronics Revolution: Inventing the Future</a:t>
            </a:r>
            <a:r>
              <a:rPr lang="en-US" altLang="zh-TW" i="1" dirty="0"/>
              <a:t>. Springer. pp. 245–8. </a:t>
            </a:r>
            <a:r>
              <a:rPr lang="en-US" altLang="zh-TW" i="1" u="sng" dirty="0">
                <a:hlinkClick r:id="rId7" tooltip="International Standard Book Number"/>
              </a:rPr>
              <a:t>ISBN</a:t>
            </a:r>
            <a:r>
              <a:rPr lang="en-US" altLang="zh-TW" i="1" dirty="0"/>
              <a:t> </a:t>
            </a:r>
            <a:r>
              <a:rPr lang="en-US" altLang="zh-TW" i="1" u="sng" dirty="0">
                <a:hlinkClick r:id="rId20" tooltip="Special:BookSources/9783319490885"/>
              </a:rPr>
              <a:t>9783319490885</a:t>
            </a:r>
            <a:r>
              <a:rPr lang="en-US" altLang="zh-TW" i="1" dirty="0"/>
              <a:t>.</a:t>
            </a:r>
            <a:endParaRPr lang="zh-TW" altLang="zh-TW" dirty="0"/>
          </a:p>
          <a:p>
            <a:pPr lvl="0"/>
            <a:r>
              <a:rPr lang="en-US" altLang="zh-TW" b="1" u="sng" dirty="0">
                <a:hlinkClick r:id="rId21" tooltip="Jump up"/>
              </a:rPr>
              <a:t>^</a:t>
            </a:r>
            <a:r>
              <a:rPr lang="en-US" altLang="zh-TW" dirty="0"/>
              <a:t> </a:t>
            </a:r>
            <a:r>
              <a:rPr lang="en-US" altLang="zh-TW" i="1" u="sng" dirty="0">
                <a:hlinkClick r:id="rId22"/>
              </a:rPr>
              <a:t>"1960: Metal Oxide Semiconductor (MOS) Transistor Demonstrated"</a:t>
            </a:r>
            <a:r>
              <a:rPr lang="en-US" altLang="zh-TW" i="1" dirty="0"/>
              <a:t>. The Silicon Engine. </a:t>
            </a:r>
            <a:r>
              <a:rPr lang="en-US" altLang="zh-TW" i="1" u="sng" dirty="0">
                <a:hlinkClick r:id="rId23" tooltip="Computer History Museum"/>
              </a:rPr>
              <a:t>Computer History Museum</a:t>
            </a:r>
            <a:r>
              <a:rPr lang="en-US" altLang="zh-TW" i="1" dirty="0"/>
              <a:t>. </a:t>
            </a:r>
            <a:r>
              <a:rPr lang="en-US" altLang="zh-TW" i="1" u="sng" dirty="0">
                <a:hlinkClick r:id="rId24"/>
              </a:rPr>
              <a:t>Archived</a:t>
            </a:r>
            <a:r>
              <a:rPr lang="en-US" altLang="zh-TW" i="1" dirty="0"/>
              <a:t> from the original on 3 October 2019. Retrieved 31 August 2019.</a:t>
            </a:r>
            <a:endParaRPr lang="zh-TW" altLang="zh-TW" dirty="0"/>
          </a:p>
          <a:p>
            <a:pPr lvl="0"/>
            <a:r>
              <a:rPr lang="en-US" altLang="zh-TW" b="1" u="sng" dirty="0">
                <a:hlinkClick r:id="rId25" tooltip="Jump up"/>
              </a:rPr>
              <a:t>^</a:t>
            </a:r>
            <a:r>
              <a:rPr lang="en-US" altLang="zh-TW" dirty="0"/>
              <a:t> </a:t>
            </a:r>
            <a:r>
              <a:rPr lang="en-US" altLang="zh-TW" i="1" dirty="0"/>
              <a:t>James R. </a:t>
            </a:r>
            <a:r>
              <a:rPr lang="en-US" altLang="zh-TW" i="1" dirty="0" err="1"/>
              <a:t>Janesick</a:t>
            </a:r>
            <a:r>
              <a:rPr lang="en-US" altLang="zh-TW" i="1" dirty="0"/>
              <a:t> (2001). </a:t>
            </a:r>
            <a:r>
              <a:rPr lang="en-US" altLang="zh-TW" i="1" u="sng" dirty="0">
                <a:hlinkClick r:id="rId26"/>
              </a:rPr>
              <a:t>Scientific charge-coupled devices</a:t>
            </a:r>
            <a:r>
              <a:rPr lang="en-US" altLang="zh-TW" i="1" dirty="0"/>
              <a:t>. SPIE Press. pp. 3–4. </a:t>
            </a:r>
            <a:r>
              <a:rPr lang="en-US" altLang="zh-TW" i="1" u="sng" dirty="0">
                <a:hlinkClick r:id="rId7" tooltip="International Standard Book Number"/>
              </a:rPr>
              <a:t>ISBN</a:t>
            </a:r>
            <a:r>
              <a:rPr lang="en-US" altLang="zh-TW" i="1" dirty="0"/>
              <a:t> </a:t>
            </a:r>
            <a:r>
              <a:rPr lang="en-US" altLang="zh-TW" i="1" u="sng" dirty="0">
                <a:hlinkClick r:id="rId27" tooltip="Special:BookSources/978-0-8194-3698-6"/>
              </a:rPr>
              <a:t>978-0-8194-3698-6</a:t>
            </a:r>
            <a:r>
              <a:rPr lang="en-US" altLang="zh-TW" i="1" dirty="0"/>
              <a:t>.</a:t>
            </a:r>
            <a:endParaRPr lang="zh-TW" altLang="zh-TW" dirty="0"/>
          </a:p>
          <a:p>
            <a:pPr lvl="0"/>
            <a:r>
              <a:rPr lang="en-US" altLang="zh-TW" b="1" u="sng" dirty="0">
                <a:hlinkClick r:id="rId28" tooltip="Jump up"/>
              </a:rPr>
              <a:t>^</a:t>
            </a:r>
            <a:r>
              <a:rPr lang="en-US" altLang="zh-TW" dirty="0"/>
              <a:t> </a:t>
            </a:r>
            <a:r>
              <a:rPr lang="en-US" altLang="zh-TW" i="1" dirty="0"/>
              <a:t>Boyle, William S; Smith, George E. (1970). "Charge Coupled Semiconductor Devices". Bell Syst. Tech. J. </a:t>
            </a:r>
            <a:r>
              <a:rPr lang="en-US" altLang="zh-TW" b="1" i="1" dirty="0"/>
              <a:t>49</a:t>
            </a:r>
            <a:r>
              <a:rPr lang="en-US" altLang="zh-TW" i="1" dirty="0"/>
              <a:t> (4): 587–593. </a:t>
            </a:r>
            <a:r>
              <a:rPr lang="en-US" altLang="zh-TW" i="1" u="sng" dirty="0">
                <a:hlinkClick r:id="rId4" tooltip="Digital object identifier"/>
              </a:rPr>
              <a:t>doi</a:t>
            </a:r>
            <a:r>
              <a:rPr lang="en-US" altLang="zh-TW" i="1" dirty="0"/>
              <a:t>:</a:t>
            </a:r>
            <a:r>
              <a:rPr lang="en-US" altLang="zh-TW" i="1" u="sng" dirty="0">
                <a:hlinkClick r:id="rId29"/>
              </a:rPr>
              <a:t>10.1002/j.1538-7305.1970.tb01790.x</a:t>
            </a:r>
            <a:r>
              <a:rPr lang="en-US" altLang="zh-TW" i="1" dirty="0"/>
              <a:t>.</a:t>
            </a:r>
            <a:endParaRPr lang="zh-TW" altLang="zh-TW" dirty="0"/>
          </a:p>
          <a:p>
            <a:pPr lvl="0"/>
            <a:r>
              <a:rPr lang="en-US" altLang="zh-TW" b="1" u="sng" dirty="0">
                <a:hlinkClick r:id="rId30" tooltip="Jump up"/>
              </a:rPr>
              <a:t>^</a:t>
            </a:r>
            <a:r>
              <a:rPr lang="en-US" altLang="zh-TW" dirty="0"/>
              <a:t> </a:t>
            </a:r>
            <a:r>
              <a:rPr lang="en-US" altLang="zh-TW" i="1" u="sng" dirty="0">
                <a:hlinkClick r:id="rId31" tooltip="Eric Fossum"/>
              </a:rPr>
              <a:t>Fossum, Eric R.</a:t>
            </a:r>
            <a:r>
              <a:rPr lang="en-US" altLang="zh-TW" i="1" dirty="0"/>
              <a:t> (12 July 1993). "Active pixel sensors: Are CCDS dinosaurs?". In </a:t>
            </a:r>
            <a:r>
              <a:rPr lang="en-US" altLang="zh-TW" i="1" dirty="0" err="1"/>
              <a:t>Blouke</a:t>
            </a:r>
            <a:r>
              <a:rPr lang="en-US" altLang="zh-TW" i="1" dirty="0"/>
              <a:t>, Morley M. (ed.). Charge-Coupled Devices and Solid State Optical Sensors III. Proceedings of the SPIE. </a:t>
            </a:r>
            <a:r>
              <a:rPr lang="en-US" altLang="zh-TW" b="1" i="1" dirty="0"/>
              <a:t>1900</a:t>
            </a:r>
            <a:r>
              <a:rPr lang="en-US" altLang="zh-TW" i="1" dirty="0"/>
              <a:t>. pp. 2–14. </a:t>
            </a:r>
            <a:r>
              <a:rPr lang="en-US" altLang="zh-TW" i="1" u="sng" dirty="0">
                <a:hlinkClick r:id="rId2" tooltip="Bibcode"/>
              </a:rPr>
              <a:t>Bibcode</a:t>
            </a:r>
            <a:r>
              <a:rPr lang="en-US" altLang="zh-TW" i="1" dirty="0"/>
              <a:t>:</a:t>
            </a:r>
            <a:r>
              <a:rPr lang="en-US" altLang="zh-TW" i="1" u="sng" dirty="0">
                <a:hlinkClick r:id="rId32"/>
              </a:rPr>
              <a:t>1993SPIE.1900....2F</a:t>
            </a:r>
            <a:r>
              <a:rPr lang="en-US" altLang="zh-TW" i="1" dirty="0"/>
              <a:t>. </a:t>
            </a:r>
            <a:r>
              <a:rPr lang="en-US" altLang="zh-TW" i="1" u="sng" dirty="0">
                <a:hlinkClick r:id="rId33" tooltip="CiteSeerX"/>
              </a:rPr>
              <a:t>CiteSeerX</a:t>
            </a:r>
            <a:r>
              <a:rPr lang="en-US" altLang="zh-TW" i="1" dirty="0"/>
              <a:t> </a:t>
            </a:r>
            <a:r>
              <a:rPr lang="en-US" altLang="zh-TW" i="1" u="sng" dirty="0">
                <a:hlinkClick r:id="rId34"/>
              </a:rPr>
              <a:t>10.1.1.408.6558</a:t>
            </a:r>
            <a:r>
              <a:rPr lang="en-US" altLang="zh-TW" i="1" dirty="0"/>
              <a:t>. </a:t>
            </a:r>
            <a:r>
              <a:rPr lang="en-US" altLang="zh-TW" i="1" u="sng" dirty="0">
                <a:hlinkClick r:id="rId4" tooltip="Digital object identifier"/>
              </a:rPr>
              <a:t>doi</a:t>
            </a:r>
            <a:r>
              <a:rPr lang="en-US" altLang="zh-TW" i="1" dirty="0"/>
              <a:t>:</a:t>
            </a:r>
            <a:r>
              <a:rPr lang="en-US" altLang="zh-TW" i="1" u="sng" dirty="0">
                <a:hlinkClick r:id="rId35"/>
              </a:rPr>
              <a:t>10.1117/12.148585</a:t>
            </a:r>
            <a:r>
              <a:rPr lang="en-US" altLang="zh-TW" i="1" dirty="0"/>
              <a:t>.</a:t>
            </a:r>
            <a:endParaRPr lang="zh-TW" altLang="zh-TW" dirty="0"/>
          </a:p>
          <a:p>
            <a:pPr lvl="0"/>
            <a:r>
              <a:rPr lang="en-US" altLang="zh-TW" b="1" u="sng" dirty="0">
                <a:hlinkClick r:id="rId36" tooltip="Jump up"/>
              </a:rPr>
              <a:t>^</a:t>
            </a:r>
            <a:r>
              <a:rPr lang="en-US" altLang="zh-TW" dirty="0"/>
              <a:t> </a:t>
            </a:r>
            <a:r>
              <a:rPr lang="en-US" altLang="zh-TW" i="1" u="sng" dirty="0">
                <a:hlinkClick r:id="rId31" tooltip="Eric Fossum"/>
              </a:rPr>
              <a:t>Fossum, Eric R.</a:t>
            </a:r>
            <a:r>
              <a:rPr lang="en-US" altLang="zh-TW" i="1" dirty="0"/>
              <a:t> (2007). </a:t>
            </a:r>
            <a:r>
              <a:rPr lang="en-US" altLang="zh-TW" i="1" u="sng" dirty="0">
                <a:hlinkClick r:id="rId37"/>
              </a:rPr>
              <a:t>"Active Pixel Sensors"</a:t>
            </a:r>
            <a:r>
              <a:rPr lang="en-US" altLang="zh-TW" i="1" dirty="0"/>
              <a:t> (PDF). </a:t>
            </a:r>
            <a:r>
              <a:rPr lang="en-US" altLang="zh-TW" i="1" u="sng" dirty="0">
                <a:hlinkClick r:id="rId38" tooltip="Semantic Scholar"/>
              </a:rPr>
              <a:t>Semantic Scholar</a:t>
            </a:r>
            <a:r>
              <a:rPr lang="en-US" altLang="zh-TW" i="1" dirty="0"/>
              <a:t>. </a:t>
            </a:r>
            <a:r>
              <a:rPr lang="en-US" altLang="zh-TW" i="1" u="sng" dirty="0">
                <a:hlinkClick r:id="rId39"/>
              </a:rPr>
              <a:t>Archived</a:t>
            </a:r>
            <a:r>
              <a:rPr lang="en-US" altLang="zh-TW" i="1" dirty="0"/>
              <a:t> (PDF) from the original on 9 March 2019. Retrieved 8 October 2019.</a:t>
            </a:r>
            <a:endParaRPr lang="zh-TW" altLang="zh-TW" dirty="0"/>
          </a:p>
          <a:p>
            <a:endParaRPr kumimoji="1" lang="zh-TW" altLang="en-US" dirty="0"/>
          </a:p>
        </p:txBody>
      </p:sp>
      <p:sp>
        <p:nvSpPr>
          <p:cNvPr id="5" name="投影片編號版面配置區 4">
            <a:extLst>
              <a:ext uri="{FF2B5EF4-FFF2-40B4-BE49-F238E27FC236}">
                <a16:creationId xmlns="" xmlns:a16="http://schemas.microsoft.com/office/drawing/2014/main" id="{9144AEDA-7160-154D-BBC9-1D9000380B7D}"/>
              </a:ext>
            </a:extLst>
          </p:cNvPr>
          <p:cNvSpPr>
            <a:spLocks noGrp="1"/>
          </p:cNvSpPr>
          <p:nvPr>
            <p:ph type="sldNum" sz="quarter" idx="12"/>
          </p:nvPr>
        </p:nvSpPr>
        <p:spPr/>
        <p:txBody>
          <a:bodyPr/>
          <a:lstStyle/>
          <a:p>
            <a:fld id="{2E9C8995-155E-4143-9C83-CE73EE704CF0}" type="slidenum">
              <a:rPr kumimoji="1" lang="zh-TW" altLang="en-US" smtClean="0"/>
              <a:t>68</a:t>
            </a:fld>
            <a:endParaRPr kumimoji="1" lang="zh-TW" altLang="en-US"/>
          </a:p>
        </p:txBody>
      </p:sp>
    </p:spTree>
    <p:extLst>
      <p:ext uri="{BB962C8B-B14F-4D97-AF65-F5344CB8AC3E}">
        <p14:creationId xmlns:p14="http://schemas.microsoft.com/office/powerpoint/2010/main" val="21519248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 xmlns:a16="http://schemas.microsoft.com/office/drawing/2014/main" id="{E997346D-AAC2-444B-AB89-AB6D62667391}"/>
              </a:ext>
            </a:extLst>
          </p:cNvPr>
          <p:cNvSpPr>
            <a:spLocks noGrp="1"/>
          </p:cNvSpPr>
          <p:nvPr>
            <p:ph type="title"/>
          </p:nvPr>
        </p:nvSpPr>
        <p:spPr>
          <a:xfrm>
            <a:off x="1252728" y="2349593"/>
            <a:ext cx="10058400" cy="1609344"/>
          </a:xfrm>
        </p:spPr>
        <p:txBody>
          <a:bodyPr/>
          <a:lstStyle/>
          <a:p>
            <a:r>
              <a:rPr kumimoji="1" lang="en-US" altLang="zh-TW" dirty="0"/>
              <a:t>1</a:t>
            </a:r>
            <a:r>
              <a:rPr kumimoji="1" lang="en-US" altLang="zh-TW" dirty="0">
                <a:solidFill>
                  <a:srgbClr val="FF0000"/>
                </a:solidFill>
              </a:rPr>
              <a:t>. </a:t>
            </a:r>
            <a:r>
              <a:rPr lang="en-US" altLang="zh-TW" dirty="0">
                <a:solidFill>
                  <a:srgbClr val="FF0000"/>
                </a:solidFill>
              </a:rPr>
              <a:t>History</a:t>
            </a:r>
            <a:endParaRPr kumimoji="1" lang="zh-TW" altLang="en-US" dirty="0">
              <a:solidFill>
                <a:srgbClr val="FF0000"/>
              </a:solidFill>
            </a:endParaRPr>
          </a:p>
        </p:txBody>
      </p:sp>
      <p:sp>
        <p:nvSpPr>
          <p:cNvPr id="3" name="內容版面配置區 2">
            <a:extLst>
              <a:ext uri="{FF2B5EF4-FFF2-40B4-BE49-F238E27FC236}">
                <a16:creationId xmlns="" xmlns:a16="http://schemas.microsoft.com/office/drawing/2014/main" id="{1EC86FF3-B656-9146-AD01-85640FAC3877}"/>
              </a:ext>
            </a:extLst>
          </p:cNvPr>
          <p:cNvSpPr>
            <a:spLocks noGrp="1"/>
          </p:cNvSpPr>
          <p:nvPr>
            <p:ph idx="1"/>
          </p:nvPr>
        </p:nvSpPr>
        <p:spPr>
          <a:xfrm>
            <a:off x="5012870" y="1460665"/>
            <a:ext cx="6112329" cy="4996544"/>
          </a:xfrm>
        </p:spPr>
        <p:txBody>
          <a:bodyPr>
            <a:normAutofit/>
          </a:bodyPr>
          <a:lstStyle/>
          <a:p>
            <a:r>
              <a:rPr lang="en-US" altLang="zh-TW" sz="2800" dirty="0"/>
              <a:t>They used image processing techniques such as geometric correction, gradation transformation, noise removal, etc. on the thousands of lunar photos sent back by the Space Detector Ranger 7 in 1964, taking into account the position of the sun and the environment of the moon.</a:t>
            </a:r>
          </a:p>
          <a:p>
            <a:endParaRPr lang="en-US" altLang="zh-TW" sz="2800" dirty="0"/>
          </a:p>
          <a:p>
            <a:endParaRPr kumimoji="1" lang="zh-TW" altLang="en-US" sz="2800" dirty="0"/>
          </a:p>
        </p:txBody>
      </p:sp>
      <p:sp>
        <p:nvSpPr>
          <p:cNvPr id="5" name="投影片編號版面配置區 4">
            <a:extLst>
              <a:ext uri="{FF2B5EF4-FFF2-40B4-BE49-F238E27FC236}">
                <a16:creationId xmlns="" xmlns:a16="http://schemas.microsoft.com/office/drawing/2014/main" id="{72C4F7B9-12CA-2A4D-8C08-EA75EF4E8F43}"/>
              </a:ext>
            </a:extLst>
          </p:cNvPr>
          <p:cNvSpPr>
            <a:spLocks noGrp="1"/>
          </p:cNvSpPr>
          <p:nvPr>
            <p:ph type="sldNum" sz="quarter" idx="12"/>
          </p:nvPr>
        </p:nvSpPr>
        <p:spPr/>
        <p:txBody>
          <a:bodyPr/>
          <a:lstStyle/>
          <a:p>
            <a:fld id="{2E9C8995-155E-4143-9C83-CE73EE704CF0}" type="slidenum">
              <a:rPr kumimoji="1" lang="zh-TW" altLang="en-US" smtClean="0"/>
              <a:t>6</a:t>
            </a:fld>
            <a:endParaRPr kumimoji="1" lang="zh-TW" altLang="en-US"/>
          </a:p>
        </p:txBody>
      </p:sp>
      <p:cxnSp>
        <p:nvCxnSpPr>
          <p:cNvPr id="7" name="直線接點 6">
            <a:extLst>
              <a:ext uri="{FF2B5EF4-FFF2-40B4-BE49-F238E27FC236}">
                <a16:creationId xmlns="" xmlns:a16="http://schemas.microsoft.com/office/drawing/2014/main" id="{CE2A81CB-7301-544F-B92B-138B33399086}"/>
              </a:ext>
            </a:extLst>
          </p:cNvPr>
          <p:cNvCxnSpPr/>
          <p:nvPr/>
        </p:nvCxnSpPr>
        <p:spPr>
          <a:xfrm>
            <a:off x="4490357" y="1322614"/>
            <a:ext cx="0" cy="396784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479557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 xmlns:a16="http://schemas.microsoft.com/office/drawing/2014/main" id="{3EED9AA1-35A3-5B41-A521-461FD7FCB4F4}"/>
              </a:ext>
            </a:extLst>
          </p:cNvPr>
          <p:cNvSpPr>
            <a:spLocks noGrp="1"/>
          </p:cNvSpPr>
          <p:nvPr>
            <p:ph idx="1"/>
          </p:nvPr>
        </p:nvSpPr>
        <p:spPr>
          <a:xfrm>
            <a:off x="838200" y="1246909"/>
            <a:ext cx="10515600" cy="5428818"/>
          </a:xfrm>
        </p:spPr>
        <p:txBody>
          <a:bodyPr>
            <a:normAutofit fontScale="70000" lnSpcReduction="20000"/>
          </a:bodyPr>
          <a:lstStyle/>
          <a:p>
            <a:pPr marL="0" indent="0">
              <a:buNone/>
            </a:pPr>
            <a:r>
              <a:rPr lang="en" altLang="zh-TW" dirty="0"/>
              <a:t/>
            </a:r>
            <a:br>
              <a:rPr lang="en" altLang="zh-TW" dirty="0"/>
            </a:br>
            <a:r>
              <a:rPr lang="en" altLang="zh-TW" dirty="0"/>
              <a:t> </a:t>
            </a:r>
            <a:r>
              <a:rPr lang="en" altLang="zh-TW" i="1" dirty="0"/>
              <a:t>Matsumoto, Kazuya; et al. (1985). "A new MOS phototransistor operating in a non-destructive readout mode". Japanese Journal of Applied Physics. </a:t>
            </a:r>
            <a:r>
              <a:rPr lang="en" altLang="zh-TW" b="1" i="1" dirty="0"/>
              <a:t>24</a:t>
            </a:r>
            <a:r>
              <a:rPr lang="en" altLang="zh-TW" i="1" dirty="0"/>
              <a:t> (5A): L323. </a:t>
            </a:r>
            <a:r>
              <a:rPr lang="en" altLang="zh-TW" i="1" dirty="0">
                <a:hlinkClick r:id="rId2" tooltip="Bibcode"/>
              </a:rPr>
              <a:t>Bibcode</a:t>
            </a:r>
            <a:r>
              <a:rPr lang="en" altLang="zh-TW" i="1" dirty="0"/>
              <a:t>:</a:t>
            </a:r>
            <a:r>
              <a:rPr lang="en" altLang="zh-TW" i="1" dirty="0">
                <a:hlinkClick r:id="rId3"/>
              </a:rPr>
              <a:t>1985JaJAP..24L.323M</a:t>
            </a:r>
            <a:r>
              <a:rPr lang="en" altLang="zh-TW" i="1" dirty="0"/>
              <a:t>. </a:t>
            </a:r>
            <a:r>
              <a:rPr lang="en" altLang="zh-TW" i="1" dirty="0">
                <a:hlinkClick r:id="rId4" tooltip="Digital object identifier"/>
              </a:rPr>
              <a:t>doi</a:t>
            </a:r>
            <a:r>
              <a:rPr lang="en" altLang="zh-TW" i="1" dirty="0"/>
              <a:t>:</a:t>
            </a:r>
            <a:r>
              <a:rPr lang="en" altLang="zh-TW" i="1" dirty="0">
                <a:hlinkClick r:id="rId5"/>
              </a:rPr>
              <a:t>10.1143/JJAP.24.L323</a:t>
            </a:r>
            <a:r>
              <a:rPr lang="en" altLang="zh-TW" i="1" dirty="0"/>
              <a:t>.</a:t>
            </a:r>
            <a:endParaRPr lang="en" altLang="zh-TW" dirty="0"/>
          </a:p>
          <a:p>
            <a:r>
              <a:rPr lang="en" altLang="zh-TW" b="1" dirty="0">
                <a:hlinkClick r:id="rId6" tooltip="Jump up"/>
              </a:rPr>
              <a:t>^</a:t>
            </a:r>
            <a:r>
              <a:rPr lang="en" altLang="zh-TW" dirty="0"/>
              <a:t> </a:t>
            </a:r>
            <a:r>
              <a:rPr lang="en" altLang="zh-TW" i="1" u="sng" dirty="0">
                <a:hlinkClick r:id="rId7" tooltip="Eric Fossum"/>
              </a:rPr>
              <a:t>Fossum, Eric R.</a:t>
            </a:r>
            <a:r>
              <a:rPr lang="en" altLang="zh-TW" i="1" dirty="0"/>
              <a:t>; </a:t>
            </a:r>
            <a:r>
              <a:rPr lang="en" altLang="zh-TW" i="1" dirty="0" err="1"/>
              <a:t>Hondongwa</a:t>
            </a:r>
            <a:r>
              <a:rPr lang="en" altLang="zh-TW" i="1" dirty="0"/>
              <a:t>, D. B. (2014). "A Review of the Pinned Photodiode for CCD and CMOS Image Sensors". IEEE Journal of the Electron Devices Society. </a:t>
            </a:r>
            <a:r>
              <a:rPr lang="en" altLang="zh-TW" b="1" i="1" dirty="0"/>
              <a:t>2</a:t>
            </a:r>
            <a:r>
              <a:rPr lang="en" altLang="zh-TW" i="1" dirty="0"/>
              <a:t> (3): 33–43. </a:t>
            </a:r>
            <a:r>
              <a:rPr lang="en" altLang="zh-TW" i="1" dirty="0">
                <a:hlinkClick r:id="rId4" tooltip="Digital object identifier"/>
              </a:rPr>
              <a:t>doi</a:t>
            </a:r>
            <a:r>
              <a:rPr lang="en" altLang="zh-TW" i="1" dirty="0"/>
              <a:t>:</a:t>
            </a:r>
            <a:r>
              <a:rPr lang="en" altLang="zh-TW" i="1" dirty="0">
                <a:hlinkClick r:id="rId8"/>
              </a:rPr>
              <a:t>10.1109/JEDS.2014.2306412</a:t>
            </a:r>
            <a:r>
              <a:rPr lang="en" altLang="zh-TW" i="1" dirty="0"/>
              <a:t>.</a:t>
            </a:r>
            <a:endParaRPr lang="en" altLang="zh-TW" dirty="0"/>
          </a:p>
          <a:p>
            <a:r>
              <a:rPr lang="en" altLang="zh-TW" b="1" dirty="0">
                <a:hlinkClick r:id="rId9" tooltip="Jump up"/>
              </a:rPr>
              <a:t>^</a:t>
            </a:r>
            <a:r>
              <a:rPr lang="en" altLang="zh-TW" dirty="0"/>
              <a:t> </a:t>
            </a:r>
            <a:r>
              <a:rPr lang="en" altLang="zh-TW" i="1" dirty="0">
                <a:hlinkClick r:id="rId10"/>
              </a:rPr>
              <a:t>"CMOS Image Sensor Sales Stay on Record-Breaking Pace"</a:t>
            </a:r>
            <a:r>
              <a:rPr lang="en" altLang="zh-TW" i="1" dirty="0"/>
              <a:t>. IC Insights. 8 May 2018. </a:t>
            </a:r>
            <a:r>
              <a:rPr lang="en" altLang="zh-TW" i="1" dirty="0">
                <a:hlinkClick r:id="rId11"/>
              </a:rPr>
              <a:t>Archived</a:t>
            </a:r>
            <a:r>
              <a:rPr lang="en" altLang="zh-TW" i="1" dirty="0"/>
              <a:t> from the original on 21 June 2019. Retrieved 6 October 2019.</a:t>
            </a:r>
            <a:endParaRPr lang="en" altLang="zh-TW" dirty="0"/>
          </a:p>
          <a:p>
            <a:r>
              <a:rPr lang="en" altLang="zh-TW" b="1" dirty="0">
                <a:hlinkClick r:id="rId12" tooltip="Jump up"/>
              </a:rPr>
              <a:t>^</a:t>
            </a:r>
            <a:r>
              <a:rPr lang="en" altLang="zh-TW" dirty="0"/>
              <a:t> </a:t>
            </a:r>
            <a:r>
              <a:rPr lang="en" altLang="zh-TW" i="1" dirty="0">
                <a:hlinkClick r:id="rId13" tooltip="N. Ahmed"/>
              </a:rPr>
              <a:t>Ahmed, Nasir</a:t>
            </a:r>
            <a:r>
              <a:rPr lang="en" altLang="zh-TW" i="1" dirty="0"/>
              <a:t> (January 1991). </a:t>
            </a:r>
            <a:r>
              <a:rPr lang="en" altLang="zh-TW" i="1" dirty="0">
                <a:hlinkClick r:id="rId14"/>
              </a:rPr>
              <a:t>"How I Came Up With the Discrete Cosine Transform"</a:t>
            </a:r>
            <a:r>
              <a:rPr lang="en" altLang="zh-TW" i="1" dirty="0"/>
              <a:t>. </a:t>
            </a:r>
            <a:r>
              <a:rPr lang="en" altLang="zh-TW" i="1" dirty="0">
                <a:hlinkClick r:id="rId15" tooltip="Digital Signal Processing (journal)"/>
              </a:rPr>
              <a:t>Digital Signal Processing</a:t>
            </a:r>
            <a:r>
              <a:rPr lang="en" altLang="zh-TW" i="1" dirty="0"/>
              <a:t>. </a:t>
            </a:r>
            <a:r>
              <a:rPr lang="en" altLang="zh-TW" b="1" i="1" dirty="0"/>
              <a:t>1</a:t>
            </a:r>
            <a:r>
              <a:rPr lang="en" altLang="zh-TW" i="1" dirty="0"/>
              <a:t> (1): 4–5. </a:t>
            </a:r>
            <a:r>
              <a:rPr lang="en" altLang="zh-TW" i="1" dirty="0">
                <a:hlinkClick r:id="rId4" tooltip="Digital object identifier"/>
              </a:rPr>
              <a:t>doi</a:t>
            </a:r>
            <a:r>
              <a:rPr lang="en" altLang="zh-TW" i="1" dirty="0"/>
              <a:t>:</a:t>
            </a:r>
            <a:r>
              <a:rPr lang="en" altLang="zh-TW" i="1" dirty="0">
                <a:hlinkClick r:id="rId16"/>
              </a:rPr>
              <a:t>10.1016/1051-2004(91)90086-Z</a:t>
            </a:r>
            <a:r>
              <a:rPr lang="en" altLang="zh-TW" i="1" dirty="0"/>
              <a:t>. </a:t>
            </a:r>
            <a:r>
              <a:rPr lang="en" altLang="zh-TW" i="1" dirty="0">
                <a:hlinkClick r:id="rId17"/>
              </a:rPr>
              <a:t>Archived</a:t>
            </a:r>
            <a:r>
              <a:rPr lang="en" altLang="zh-TW" i="1" dirty="0"/>
              <a:t> from the original on 10 June 2016. Retrieved 10 October 2019.</a:t>
            </a:r>
            <a:endParaRPr lang="en" altLang="zh-TW" dirty="0"/>
          </a:p>
          <a:p>
            <a:r>
              <a:rPr lang="en" altLang="zh-TW" b="1" dirty="0">
                <a:hlinkClick r:id="rId18" tooltip="Jump up"/>
              </a:rPr>
              <a:t>^</a:t>
            </a:r>
            <a:r>
              <a:rPr lang="en" altLang="zh-TW" dirty="0"/>
              <a:t> </a:t>
            </a:r>
            <a:r>
              <a:rPr lang="en" altLang="zh-TW" i="1" dirty="0">
                <a:hlinkClick r:id="rId19"/>
              </a:rPr>
              <a:t>"T.81 – DIGITAL COMPRESSION AND CODING OF CONTINUOUS-TONE STILL IMAGES – REQUIREMENTS AND GUIDELINES"</a:t>
            </a:r>
            <a:r>
              <a:rPr lang="en" altLang="zh-TW" i="1" dirty="0"/>
              <a:t> (PDF). </a:t>
            </a:r>
            <a:r>
              <a:rPr lang="en" altLang="zh-TW" i="1" dirty="0">
                <a:hlinkClick r:id="rId20" tooltip="CCITT"/>
              </a:rPr>
              <a:t>CCITT</a:t>
            </a:r>
            <a:r>
              <a:rPr lang="en" altLang="zh-TW" i="1" dirty="0"/>
              <a:t>. September 1992. </a:t>
            </a:r>
            <a:r>
              <a:rPr lang="en" altLang="zh-TW" i="1" dirty="0">
                <a:hlinkClick r:id="rId21"/>
              </a:rPr>
              <a:t>Archived</a:t>
            </a:r>
            <a:r>
              <a:rPr lang="en" altLang="zh-TW" i="1" dirty="0"/>
              <a:t> (PDF) from the original on 17 July 2019. Retrieved 12 July 2019.</a:t>
            </a:r>
            <a:endParaRPr lang="en" altLang="zh-TW" dirty="0"/>
          </a:p>
          <a:p>
            <a:r>
              <a:rPr lang="en" altLang="zh-TW" b="1" dirty="0">
                <a:hlinkClick r:id="rId22" tooltip="Jump up"/>
              </a:rPr>
              <a:t>^</a:t>
            </a:r>
            <a:r>
              <a:rPr lang="en" altLang="zh-TW" dirty="0"/>
              <a:t> </a:t>
            </a:r>
            <a:r>
              <a:rPr lang="en" altLang="zh-TW" i="1" dirty="0">
                <a:hlinkClick r:id="rId23"/>
              </a:rPr>
              <a:t>"The JPEG image format explained"</a:t>
            </a:r>
            <a:r>
              <a:rPr lang="en" altLang="zh-TW" i="1" dirty="0"/>
              <a:t>. </a:t>
            </a:r>
            <a:r>
              <a:rPr lang="en" altLang="zh-TW" i="1" dirty="0">
                <a:hlinkClick r:id="rId24" tooltip="BT.com"/>
              </a:rPr>
              <a:t>BT.com</a:t>
            </a:r>
            <a:r>
              <a:rPr lang="en" altLang="zh-TW" i="1" dirty="0"/>
              <a:t>. </a:t>
            </a:r>
            <a:r>
              <a:rPr lang="en" altLang="zh-TW" i="1" dirty="0">
                <a:hlinkClick r:id="rId25" tooltip="BT Group"/>
              </a:rPr>
              <a:t>BT Group</a:t>
            </a:r>
            <a:r>
              <a:rPr lang="en" altLang="zh-TW" i="1" dirty="0"/>
              <a:t>. 31 May 2018. </a:t>
            </a:r>
            <a:r>
              <a:rPr lang="en" altLang="zh-TW" i="1" dirty="0">
                <a:hlinkClick r:id="rId26"/>
              </a:rPr>
              <a:t>Archived</a:t>
            </a:r>
            <a:r>
              <a:rPr lang="en" altLang="zh-TW" i="1" dirty="0"/>
              <a:t> from the original on 5 August 2019. Retrieved 5 August 2019.</a:t>
            </a:r>
            <a:endParaRPr lang="en" altLang="zh-TW" dirty="0"/>
          </a:p>
          <a:p>
            <a:r>
              <a:rPr lang="en" altLang="zh-TW" b="1" dirty="0">
                <a:hlinkClick r:id="rId27" tooltip="Jump up"/>
              </a:rPr>
              <a:t>^</a:t>
            </a:r>
            <a:r>
              <a:rPr lang="en" altLang="zh-TW" dirty="0"/>
              <a:t> </a:t>
            </a:r>
            <a:r>
              <a:rPr lang="en" altLang="zh-TW" i="1" dirty="0">
                <a:hlinkClick r:id="rId28"/>
              </a:rPr>
              <a:t>"What Is a JPEG? The Invisible Object You See Every Day"</a:t>
            </a:r>
            <a:r>
              <a:rPr lang="en" altLang="zh-TW" i="1" dirty="0"/>
              <a:t>. </a:t>
            </a:r>
            <a:r>
              <a:rPr lang="en" altLang="zh-TW" i="1" dirty="0">
                <a:hlinkClick r:id="rId29" tooltip="The Atlantic"/>
              </a:rPr>
              <a:t>The Atlantic</a:t>
            </a:r>
            <a:r>
              <a:rPr lang="en" altLang="zh-TW" i="1" dirty="0"/>
              <a:t>. 24 September 2013. </a:t>
            </a:r>
            <a:r>
              <a:rPr lang="en" altLang="zh-TW" i="1" dirty="0" err="1">
                <a:hlinkClick r:id="rId30"/>
              </a:rPr>
              <a:t>Archived</a:t>
            </a:r>
            <a:r>
              <a:rPr lang="en" altLang="zh-TW" i="1" dirty="0" err="1"/>
              <a:t>from</a:t>
            </a:r>
            <a:r>
              <a:rPr lang="en" altLang="zh-TW" i="1" dirty="0"/>
              <a:t> the original on 9 October 2019. Retrieved 13 September 2019.</a:t>
            </a:r>
            <a:endParaRPr lang="en" altLang="zh-TW" dirty="0"/>
          </a:p>
          <a:p>
            <a:r>
              <a:rPr lang="en" altLang="zh-TW" b="1" dirty="0">
                <a:hlinkClick r:id="rId31" tooltip="Jump up"/>
              </a:rPr>
              <a:t>^</a:t>
            </a:r>
            <a:r>
              <a:rPr lang="en" altLang="zh-TW" dirty="0"/>
              <a:t> </a:t>
            </a:r>
            <a:r>
              <a:rPr lang="en" altLang="zh-TW" i="1" dirty="0" err="1"/>
              <a:t>Baraniuk</a:t>
            </a:r>
            <a:r>
              <a:rPr lang="en" altLang="zh-TW" i="1" dirty="0"/>
              <a:t>, Chris (15 October 2015). </a:t>
            </a:r>
            <a:r>
              <a:rPr lang="en" altLang="zh-TW" i="1" dirty="0">
                <a:hlinkClick r:id="rId32"/>
              </a:rPr>
              <a:t>"Copy protections could come to JPEGs"</a:t>
            </a:r>
            <a:r>
              <a:rPr lang="en" altLang="zh-TW" i="1" dirty="0"/>
              <a:t>. </a:t>
            </a:r>
            <a:r>
              <a:rPr lang="en" altLang="zh-TW" i="1" dirty="0">
                <a:hlinkClick r:id="rId33" tooltip="BBC News"/>
              </a:rPr>
              <a:t>BBC News</a:t>
            </a:r>
            <a:r>
              <a:rPr lang="en" altLang="zh-TW" i="1" dirty="0"/>
              <a:t>. </a:t>
            </a:r>
            <a:r>
              <a:rPr lang="en" altLang="zh-TW" i="1" dirty="0">
                <a:hlinkClick r:id="rId34" tooltip="BBC"/>
              </a:rPr>
              <a:t>BBC</a:t>
            </a:r>
            <a:r>
              <a:rPr lang="en" altLang="zh-TW" i="1" dirty="0"/>
              <a:t>. </a:t>
            </a:r>
            <a:r>
              <a:rPr lang="en" altLang="zh-TW" i="1" dirty="0" err="1">
                <a:hlinkClick r:id="rId35"/>
              </a:rPr>
              <a:t>Archived</a:t>
            </a:r>
            <a:r>
              <a:rPr lang="en" altLang="zh-TW" i="1" dirty="0" err="1"/>
              <a:t>from</a:t>
            </a:r>
            <a:r>
              <a:rPr lang="en" altLang="zh-TW" i="1" dirty="0"/>
              <a:t> the original on 9 October 2019. Retrieved 13 September 2019.</a:t>
            </a:r>
            <a:endParaRPr lang="en" altLang="zh-TW" dirty="0"/>
          </a:p>
          <a:p>
            <a:r>
              <a:rPr lang="en" altLang="zh-TW" b="1" dirty="0">
                <a:hlinkClick r:id="rId36" tooltip="Jump up"/>
              </a:rPr>
              <a:t>^</a:t>
            </a:r>
            <a:r>
              <a:rPr lang="en" altLang="zh-TW" dirty="0"/>
              <a:t> </a:t>
            </a:r>
            <a:r>
              <a:rPr lang="en" altLang="zh-TW" i="1" dirty="0"/>
              <a:t>Grant, Duncan Andrew; </a:t>
            </a:r>
            <a:r>
              <a:rPr lang="en" altLang="zh-TW" i="1" dirty="0" err="1"/>
              <a:t>Gowar</a:t>
            </a:r>
            <a:r>
              <a:rPr lang="en" altLang="zh-TW" i="1" dirty="0"/>
              <a:t>, John (1989). </a:t>
            </a:r>
            <a:r>
              <a:rPr lang="en" altLang="zh-TW" i="1" dirty="0">
                <a:hlinkClick r:id="rId37"/>
              </a:rPr>
              <a:t>Power MOSFETS: theory and applications</a:t>
            </a:r>
            <a:r>
              <a:rPr lang="en" altLang="zh-TW" i="1" dirty="0"/>
              <a:t>. </a:t>
            </a:r>
            <a:r>
              <a:rPr lang="en" altLang="zh-TW" i="1" dirty="0">
                <a:hlinkClick r:id="rId38" tooltip="Wiley (publisher)"/>
              </a:rPr>
              <a:t>Wiley</a:t>
            </a:r>
            <a:r>
              <a:rPr lang="en" altLang="zh-TW" i="1" dirty="0"/>
              <a:t>. p. 1. </a:t>
            </a:r>
            <a:r>
              <a:rPr lang="en" altLang="zh-TW" i="1" dirty="0">
                <a:hlinkClick r:id="rId39" tooltip="International Standard Book Number"/>
              </a:rPr>
              <a:t>ISBN</a:t>
            </a:r>
            <a:r>
              <a:rPr lang="en" altLang="zh-TW" i="1" dirty="0"/>
              <a:t> </a:t>
            </a:r>
            <a:r>
              <a:rPr lang="en" altLang="zh-TW" i="1" dirty="0">
                <a:hlinkClick r:id="rId40" tooltip="Special:BookSources/9780471828679"/>
              </a:rPr>
              <a:t>9780471828679</a:t>
            </a:r>
            <a:r>
              <a:rPr lang="en" altLang="zh-TW" i="1" dirty="0"/>
              <a:t>. The metal-oxide-semiconductor field-effect transistor (MOSFET) is the most commonly used active device in the very large-scale integration of digital integrated circuits (VLSI). During the 1970s these components revolutionized electronic signal processing, control systems and computers.</a:t>
            </a:r>
            <a:endParaRPr lang="en" altLang="zh-TW" dirty="0"/>
          </a:p>
          <a:p>
            <a:r>
              <a:rPr lang="en" altLang="zh-TW" b="1" dirty="0">
                <a:hlinkClick r:id="rId41" tooltip="Jump up"/>
              </a:rPr>
              <a:t>^</a:t>
            </a:r>
            <a:r>
              <a:rPr lang="en" altLang="zh-TW" dirty="0"/>
              <a:t> </a:t>
            </a:r>
            <a:r>
              <a:rPr lang="en" altLang="zh-TW" i="1" dirty="0" err="1"/>
              <a:t>Shirriff</a:t>
            </a:r>
            <a:r>
              <a:rPr lang="en" altLang="zh-TW" i="1" dirty="0"/>
              <a:t>, Ken (30 August 2016). </a:t>
            </a:r>
            <a:r>
              <a:rPr lang="en" altLang="zh-TW" i="1" dirty="0">
                <a:hlinkClick r:id="rId42"/>
              </a:rPr>
              <a:t>"The Surprising Story of the First Microprocessors"</a:t>
            </a:r>
            <a:r>
              <a:rPr lang="en" altLang="zh-TW" i="1" dirty="0"/>
              <a:t>. </a:t>
            </a:r>
            <a:r>
              <a:rPr lang="en" altLang="zh-TW" i="1" dirty="0">
                <a:hlinkClick r:id="rId43" tooltip="IEEE Spectrum"/>
              </a:rPr>
              <a:t>IEEE Spectrum</a:t>
            </a:r>
            <a:r>
              <a:rPr lang="en" altLang="zh-TW" i="1" dirty="0"/>
              <a:t>. </a:t>
            </a:r>
            <a:r>
              <a:rPr lang="en" altLang="zh-TW" i="1" dirty="0">
                <a:hlinkClick r:id="rId44" tooltip="Institute of Electrical and Electronics Engineers"/>
              </a:rPr>
              <a:t>Institute of Electrical and Electronics Engineers</a:t>
            </a:r>
            <a:r>
              <a:rPr lang="en" altLang="zh-TW" i="1" dirty="0"/>
              <a:t>. </a:t>
            </a:r>
            <a:r>
              <a:rPr lang="en" altLang="zh-TW" i="1" dirty="0">
                <a:hlinkClick r:id="rId45"/>
              </a:rPr>
              <a:t>Archived</a:t>
            </a:r>
            <a:r>
              <a:rPr lang="en" altLang="zh-TW" i="1" dirty="0"/>
              <a:t> from the original on 13 October 2019. Retrieved 13 October2019.</a:t>
            </a:r>
          </a:p>
          <a:p>
            <a:endParaRPr lang="en" altLang="zh-TW" dirty="0"/>
          </a:p>
          <a:p>
            <a:endParaRPr kumimoji="1" lang="zh-TW" altLang="en-US" dirty="0"/>
          </a:p>
        </p:txBody>
      </p:sp>
      <p:sp>
        <p:nvSpPr>
          <p:cNvPr id="4" name="投影片編號版面配置區 3">
            <a:extLst>
              <a:ext uri="{FF2B5EF4-FFF2-40B4-BE49-F238E27FC236}">
                <a16:creationId xmlns="" xmlns:a16="http://schemas.microsoft.com/office/drawing/2014/main" id="{B53E2E97-8EFB-7643-8B21-82BFD392DFA5}"/>
              </a:ext>
            </a:extLst>
          </p:cNvPr>
          <p:cNvSpPr>
            <a:spLocks noGrp="1"/>
          </p:cNvSpPr>
          <p:nvPr>
            <p:ph type="sldNum" sz="quarter" idx="12"/>
          </p:nvPr>
        </p:nvSpPr>
        <p:spPr/>
        <p:txBody>
          <a:bodyPr/>
          <a:lstStyle/>
          <a:p>
            <a:fld id="{2E9C8995-155E-4143-9C83-CE73EE704CF0}" type="slidenum">
              <a:rPr kumimoji="1" lang="zh-TW" altLang="en-US" smtClean="0"/>
              <a:t>69</a:t>
            </a:fld>
            <a:endParaRPr kumimoji="1" lang="zh-TW" altLang="en-US"/>
          </a:p>
        </p:txBody>
      </p:sp>
      <p:sp>
        <p:nvSpPr>
          <p:cNvPr id="5" name="標題 1">
            <a:extLst>
              <a:ext uri="{FF2B5EF4-FFF2-40B4-BE49-F238E27FC236}">
                <a16:creationId xmlns="" xmlns:a16="http://schemas.microsoft.com/office/drawing/2014/main" id="{BCDA09E5-ECB6-0546-9A82-03F5278D133C}"/>
              </a:ext>
            </a:extLst>
          </p:cNvPr>
          <p:cNvSpPr>
            <a:spLocks noGrp="1"/>
          </p:cNvSpPr>
          <p:nvPr>
            <p:ph type="title"/>
          </p:nvPr>
        </p:nvSpPr>
        <p:spPr>
          <a:xfrm>
            <a:off x="838200" y="2850"/>
            <a:ext cx="10058400" cy="1609344"/>
          </a:xfrm>
        </p:spPr>
        <p:txBody>
          <a:bodyPr/>
          <a:lstStyle/>
          <a:p>
            <a:r>
              <a:rPr kumimoji="1" lang="en-US" altLang="zh-TW" dirty="0"/>
              <a:t>6 </a:t>
            </a:r>
            <a:r>
              <a:rPr lang="en" altLang="zh-TW" dirty="0"/>
              <a:t>References</a:t>
            </a:r>
            <a:endParaRPr kumimoji="1" lang="zh-TW" altLang="en-US" dirty="0"/>
          </a:p>
        </p:txBody>
      </p:sp>
    </p:spTree>
    <p:extLst>
      <p:ext uri="{BB962C8B-B14F-4D97-AF65-F5344CB8AC3E}">
        <p14:creationId xmlns:p14="http://schemas.microsoft.com/office/powerpoint/2010/main" val="271351493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 xmlns:a16="http://schemas.microsoft.com/office/drawing/2014/main" id="{52650526-7BC8-0D45-9599-3B7A08811E67}"/>
              </a:ext>
            </a:extLst>
          </p:cNvPr>
          <p:cNvSpPr>
            <a:spLocks noGrp="1"/>
          </p:cNvSpPr>
          <p:nvPr>
            <p:ph idx="1"/>
          </p:nvPr>
        </p:nvSpPr>
        <p:spPr>
          <a:xfrm>
            <a:off x="838200" y="1537167"/>
            <a:ext cx="10515600" cy="4918179"/>
          </a:xfrm>
        </p:spPr>
        <p:txBody>
          <a:bodyPr>
            <a:normAutofit fontScale="85000" lnSpcReduction="10000"/>
          </a:bodyPr>
          <a:lstStyle/>
          <a:p>
            <a:r>
              <a:rPr lang="en" altLang="zh-TW" dirty="0"/>
              <a:t> </a:t>
            </a:r>
            <a:r>
              <a:rPr lang="en" altLang="zh-TW" i="1" dirty="0">
                <a:hlinkClick r:id="rId2"/>
              </a:rPr>
              <a:t>"1979: Single Chip Digital Signal Processor Introduced"</a:t>
            </a:r>
            <a:r>
              <a:rPr lang="en" altLang="zh-TW" i="1" dirty="0"/>
              <a:t>. The Silicon Engine. </a:t>
            </a:r>
            <a:r>
              <a:rPr lang="en" altLang="zh-TW" i="1" dirty="0">
                <a:hlinkClick r:id="rId3" tooltip="Computer History Museum"/>
              </a:rPr>
              <a:t>Computer History Museum</a:t>
            </a:r>
            <a:r>
              <a:rPr lang="en" altLang="zh-TW" i="1" dirty="0"/>
              <a:t>. </a:t>
            </a:r>
            <a:r>
              <a:rPr lang="en" altLang="zh-TW" i="1" dirty="0">
                <a:hlinkClick r:id="rId4"/>
              </a:rPr>
              <a:t>Archived</a:t>
            </a:r>
            <a:r>
              <a:rPr lang="en" altLang="zh-TW" i="1" dirty="0"/>
              <a:t> from the original on 3 October 2019. Retrieved 14 October 2019.</a:t>
            </a:r>
            <a:endParaRPr lang="en" altLang="zh-TW" dirty="0"/>
          </a:p>
          <a:p>
            <a:r>
              <a:rPr lang="en" altLang="zh-TW" b="1" dirty="0">
                <a:hlinkClick r:id="rId5" tooltip="Jump up"/>
              </a:rPr>
              <a:t>^</a:t>
            </a:r>
            <a:r>
              <a:rPr lang="en" altLang="zh-TW" dirty="0"/>
              <a:t> </a:t>
            </a:r>
            <a:r>
              <a:rPr lang="en" altLang="zh-TW" i="1" dirty="0" err="1"/>
              <a:t>Taranovich</a:t>
            </a:r>
            <a:r>
              <a:rPr lang="en" altLang="zh-TW" i="1" dirty="0"/>
              <a:t>, Steve (27 August 2012). </a:t>
            </a:r>
            <a:r>
              <a:rPr lang="en" altLang="zh-TW" i="1" dirty="0">
                <a:hlinkClick r:id="rId6"/>
              </a:rPr>
              <a:t>"30 years of DSP: From a child's toy to 4G and beyond"</a:t>
            </a:r>
            <a:r>
              <a:rPr lang="en" altLang="zh-TW" i="1" dirty="0"/>
              <a:t>. </a:t>
            </a:r>
            <a:r>
              <a:rPr lang="en" altLang="zh-TW" i="1" dirty="0">
                <a:hlinkClick r:id="rId7" tooltip="EDN (magazine)"/>
              </a:rPr>
              <a:t>EDN</a:t>
            </a:r>
            <a:r>
              <a:rPr lang="en" altLang="zh-TW" i="1" dirty="0"/>
              <a:t>. </a:t>
            </a:r>
            <a:r>
              <a:rPr lang="en" altLang="zh-TW" i="1" dirty="0">
                <a:hlinkClick r:id="rId8"/>
              </a:rPr>
              <a:t>Archived</a:t>
            </a:r>
            <a:r>
              <a:rPr lang="en" altLang="zh-TW" i="1" dirty="0"/>
              <a:t> from the original on 14 October 2019. Retrieved 14 October 2019.</a:t>
            </a:r>
            <a:endParaRPr lang="en" altLang="zh-TW" dirty="0"/>
          </a:p>
          <a:p>
            <a:r>
              <a:rPr lang="en" altLang="zh-TW" b="1" dirty="0">
                <a:hlinkClick r:id="rId9" tooltip="Jump up"/>
              </a:rPr>
              <a:t>^</a:t>
            </a:r>
            <a:r>
              <a:rPr lang="en" altLang="zh-TW" dirty="0"/>
              <a:t> </a:t>
            </a:r>
            <a:r>
              <a:rPr lang="en" altLang="zh-TW" i="1" dirty="0" err="1"/>
              <a:t>Stanković</a:t>
            </a:r>
            <a:r>
              <a:rPr lang="en" altLang="zh-TW" i="1" dirty="0"/>
              <a:t>, </a:t>
            </a:r>
            <a:r>
              <a:rPr lang="en" altLang="zh-TW" i="1" dirty="0" err="1"/>
              <a:t>Radomir</a:t>
            </a:r>
            <a:r>
              <a:rPr lang="en" altLang="zh-TW" i="1" dirty="0"/>
              <a:t> S.; </a:t>
            </a:r>
            <a:r>
              <a:rPr lang="en" altLang="zh-TW" i="1" dirty="0" err="1"/>
              <a:t>Astola</a:t>
            </a:r>
            <a:r>
              <a:rPr lang="en" altLang="zh-TW" i="1" dirty="0"/>
              <a:t>, Jaakko T. (2012). </a:t>
            </a:r>
            <a:r>
              <a:rPr lang="en" altLang="zh-TW" i="1" dirty="0">
                <a:hlinkClick r:id="rId10"/>
              </a:rPr>
              <a:t>"Reminiscences of the Early Work in DCT: Interview with K.R. Rao"</a:t>
            </a:r>
            <a:r>
              <a:rPr lang="en" altLang="zh-TW" i="1" dirty="0"/>
              <a:t> (PDF). Reprints from the Early Days of Information Sciences. </a:t>
            </a:r>
            <a:r>
              <a:rPr lang="en" altLang="zh-TW" b="1" i="1" dirty="0"/>
              <a:t>60</a:t>
            </a:r>
            <a:r>
              <a:rPr lang="en" altLang="zh-TW" i="1" dirty="0"/>
              <a:t>. </a:t>
            </a:r>
            <a:r>
              <a:rPr lang="en" altLang="zh-TW" i="1" dirty="0">
                <a:hlinkClick r:id="rId11"/>
              </a:rPr>
              <a:t>Archived</a:t>
            </a:r>
            <a:r>
              <a:rPr lang="en" altLang="zh-TW" i="1" dirty="0"/>
              <a:t> (PDF) from the original on 13 October 2019. Retrieved 13 October 2019.</a:t>
            </a:r>
            <a:endParaRPr lang="en" altLang="zh-TW" dirty="0"/>
          </a:p>
          <a:p>
            <a:r>
              <a:rPr lang="en" altLang="zh-TW" b="1" dirty="0">
                <a:hlinkClick r:id="rId12" tooltip="Jump up"/>
              </a:rPr>
              <a:t>^</a:t>
            </a:r>
            <a:r>
              <a:rPr lang="en" altLang="zh-TW" dirty="0"/>
              <a:t> </a:t>
            </a:r>
            <a:r>
              <a:rPr lang="en" altLang="zh-TW" i="1" dirty="0">
                <a:hlinkClick r:id="rId13"/>
              </a:rPr>
              <a:t>"Space Technology Hall of Fame:Inducted Technologies/1994"</a:t>
            </a:r>
            <a:r>
              <a:rPr lang="en" altLang="zh-TW" i="1" dirty="0"/>
              <a:t>. Space Foundation. 1994. Archived from </a:t>
            </a:r>
            <a:r>
              <a:rPr lang="en" altLang="zh-TW" i="1" dirty="0">
                <a:hlinkClick r:id="rId14"/>
              </a:rPr>
              <a:t>the original</a:t>
            </a:r>
            <a:r>
              <a:rPr lang="en" altLang="zh-TW" i="1" dirty="0"/>
              <a:t> on 4 July 2011. Retrieved 7 January 2010.</a:t>
            </a:r>
            <a:endParaRPr lang="en" altLang="zh-TW" dirty="0"/>
          </a:p>
          <a:p>
            <a:r>
              <a:rPr lang="en" altLang="zh-TW" b="1" dirty="0">
                <a:hlinkClick r:id="rId15" tooltip="Jump up"/>
              </a:rPr>
              <a:t>^</a:t>
            </a:r>
            <a:r>
              <a:rPr lang="en" altLang="zh-TW" dirty="0"/>
              <a:t> </a:t>
            </a:r>
            <a:r>
              <a:rPr lang="en" altLang="zh-TW" i="1" dirty="0"/>
              <a:t>Zhang, M. Z.; Livingston, A. R.; </a:t>
            </a:r>
            <a:r>
              <a:rPr lang="en" altLang="zh-TW" i="1" dirty="0" err="1"/>
              <a:t>Asari</a:t>
            </a:r>
            <a:r>
              <a:rPr lang="en" altLang="zh-TW" i="1" dirty="0"/>
              <a:t>, V. K. (2008). "A High Performance Architecture for Implementation of 2-D Convolution with Quadrant Symmetric Kernels". International Journal of Computers and Applications. </a:t>
            </a:r>
            <a:r>
              <a:rPr lang="en" altLang="zh-TW" b="1" i="1" dirty="0"/>
              <a:t>30</a:t>
            </a:r>
            <a:r>
              <a:rPr lang="en" altLang="zh-TW" i="1" dirty="0"/>
              <a:t> (4): 298–308. </a:t>
            </a:r>
            <a:r>
              <a:rPr lang="en" altLang="zh-TW" i="1" dirty="0">
                <a:hlinkClick r:id="rId16" tooltip="Digital object identifier"/>
              </a:rPr>
              <a:t>doi</a:t>
            </a:r>
            <a:r>
              <a:rPr lang="en" altLang="zh-TW" i="1" dirty="0"/>
              <a:t>:</a:t>
            </a:r>
            <a:r>
              <a:rPr lang="en" altLang="zh-TW" i="1" dirty="0">
                <a:hlinkClick r:id="rId17"/>
              </a:rPr>
              <a:t>10.1080/1206212x.2008.11441909</a:t>
            </a:r>
            <a:r>
              <a:rPr lang="en" altLang="zh-TW" i="1" dirty="0"/>
              <a:t>.</a:t>
            </a:r>
            <a:endParaRPr lang="en" altLang="zh-TW" dirty="0"/>
          </a:p>
          <a:p>
            <a:r>
              <a:rPr lang="en" altLang="zh-TW" dirty="0"/>
              <a:t>^ </a:t>
            </a:r>
            <a:r>
              <a:rPr lang="en" altLang="zh-TW" dirty="0">
                <a:hlinkClick r:id="rId18"/>
              </a:rPr>
              <a:t>Jump up to: </a:t>
            </a:r>
            <a:r>
              <a:rPr lang="en" altLang="zh-TW" b="1" i="1" baseline="30000" dirty="0">
                <a:hlinkClick r:id="rId18"/>
              </a:rPr>
              <a:t>a</a:t>
            </a:r>
            <a:r>
              <a:rPr lang="en" altLang="zh-TW" dirty="0"/>
              <a:t> </a:t>
            </a:r>
            <a:r>
              <a:rPr lang="en" altLang="zh-TW" b="1" i="1" baseline="30000" dirty="0">
                <a:hlinkClick r:id="rId19"/>
              </a:rPr>
              <a:t>b</a:t>
            </a:r>
            <a:r>
              <a:rPr lang="en" altLang="zh-TW" dirty="0"/>
              <a:t> </a:t>
            </a:r>
            <a:r>
              <a:rPr lang="en" altLang="zh-TW" i="1" dirty="0"/>
              <a:t>Gonzalez, Rafael (2008). Digital Image Processing, 3rd. Pearson Hall. </a:t>
            </a:r>
            <a:r>
              <a:rPr lang="en" altLang="zh-TW" i="1" dirty="0">
                <a:hlinkClick r:id="rId20" tooltip="International Standard Book Number"/>
              </a:rPr>
              <a:t>ISBN</a:t>
            </a:r>
            <a:r>
              <a:rPr lang="en" altLang="zh-TW" i="1" dirty="0"/>
              <a:t> </a:t>
            </a:r>
            <a:r>
              <a:rPr lang="en" altLang="zh-TW" i="1" dirty="0">
                <a:hlinkClick r:id="rId21" tooltip="Special:BookSources/9780131687288"/>
              </a:rPr>
              <a:t>9780131687288</a:t>
            </a:r>
            <a:r>
              <a:rPr lang="en" altLang="zh-TW" i="1" dirty="0"/>
              <a:t>.</a:t>
            </a:r>
            <a:endParaRPr lang="en" altLang="zh-TW" dirty="0"/>
          </a:p>
          <a:p>
            <a:r>
              <a:rPr lang="en" altLang="zh-TW" b="1" dirty="0">
                <a:hlinkClick r:id="rId22" tooltip="Jump up"/>
              </a:rPr>
              <a:t>^</a:t>
            </a:r>
            <a:r>
              <a:rPr lang="en" altLang="zh-TW" dirty="0"/>
              <a:t> </a:t>
            </a:r>
            <a:r>
              <a:rPr lang="en" altLang="zh-TW" i="1" dirty="0"/>
              <a:t>House, Keyser (6 December 2016). </a:t>
            </a:r>
            <a:r>
              <a:rPr lang="en" altLang="zh-TW" i="1" dirty="0">
                <a:hlinkClick r:id="rId23"/>
              </a:rPr>
              <a:t>Affine Transformations</a:t>
            </a:r>
            <a:r>
              <a:rPr lang="en" altLang="zh-TW" i="1" dirty="0"/>
              <a:t> (PDF). Clemson. Foundations of Physically Based Modeling &amp; Animation. A K Peters/CRC Press. </a:t>
            </a:r>
            <a:r>
              <a:rPr lang="en" altLang="zh-TW" i="1" dirty="0">
                <a:hlinkClick r:id="rId20" tooltip="International Standard Book Number"/>
              </a:rPr>
              <a:t>ISBN</a:t>
            </a:r>
            <a:r>
              <a:rPr lang="en" altLang="zh-TW" i="1" dirty="0"/>
              <a:t> </a:t>
            </a:r>
            <a:r>
              <a:rPr lang="en" altLang="zh-TW" i="1" dirty="0">
                <a:hlinkClick r:id="rId24" tooltip="Special:BookSources/9781482234602"/>
              </a:rPr>
              <a:t>9781482234602</a:t>
            </a:r>
            <a:r>
              <a:rPr lang="en" altLang="zh-TW" i="1" dirty="0"/>
              <a:t>. </a:t>
            </a:r>
            <a:r>
              <a:rPr lang="en" altLang="zh-TW" i="1" dirty="0">
                <a:hlinkClick r:id="rId25"/>
              </a:rPr>
              <a:t>Archived</a:t>
            </a:r>
            <a:r>
              <a:rPr lang="en" altLang="zh-TW" i="1" dirty="0"/>
              <a:t> (PDF) from the original on 30 August 2017. Retrieved 26 March 2019.</a:t>
            </a:r>
            <a:endParaRPr lang="en" altLang="zh-TW" dirty="0"/>
          </a:p>
          <a:p>
            <a:r>
              <a:rPr lang="en" altLang="zh-TW" b="1" dirty="0">
                <a:hlinkClick r:id="rId26" tooltip="Jump up"/>
              </a:rPr>
              <a:t>^</a:t>
            </a:r>
            <a:r>
              <a:rPr lang="en" altLang="zh-TW" dirty="0"/>
              <a:t> </a:t>
            </a:r>
            <a:r>
              <a:rPr lang="en" altLang="zh-TW" dirty="0">
                <a:hlinkClick r:id="rId27"/>
              </a:rPr>
              <a:t>A Brief, Early History of Computer Graphics in Film</a:t>
            </a:r>
            <a:r>
              <a:rPr lang="en" altLang="zh-TW" dirty="0"/>
              <a:t> </a:t>
            </a:r>
            <a:r>
              <a:rPr lang="en" altLang="zh-TW" dirty="0">
                <a:hlinkClick r:id="rId28"/>
              </a:rPr>
              <a:t>Archived</a:t>
            </a:r>
            <a:r>
              <a:rPr lang="en" altLang="zh-TW" dirty="0"/>
              <a:t> 17 July 2012 at the </a:t>
            </a:r>
            <a:r>
              <a:rPr lang="en" altLang="zh-TW" dirty="0">
                <a:hlinkClick r:id="rId29" tooltip="Wayback Machine"/>
              </a:rPr>
              <a:t>Wayback Machine</a:t>
            </a:r>
            <a:r>
              <a:rPr lang="en" altLang="zh-TW" dirty="0"/>
              <a:t>, </a:t>
            </a:r>
            <a:r>
              <a:rPr lang="en" altLang="zh-TW" dirty="0">
                <a:hlinkClick r:id="rId30" tooltip="Larry Yaeger"/>
              </a:rPr>
              <a:t>Larry Yaeger</a:t>
            </a:r>
            <a:r>
              <a:rPr lang="en" altLang="zh-TW" dirty="0"/>
              <a:t>, 16 August 2002 (last update), retrieved 24 March 2010</a:t>
            </a:r>
          </a:p>
          <a:p>
            <a:endParaRPr kumimoji="1" lang="zh-TW" altLang="en-US" dirty="0"/>
          </a:p>
        </p:txBody>
      </p:sp>
      <p:sp>
        <p:nvSpPr>
          <p:cNvPr id="4" name="投影片編號版面配置區 3">
            <a:extLst>
              <a:ext uri="{FF2B5EF4-FFF2-40B4-BE49-F238E27FC236}">
                <a16:creationId xmlns="" xmlns:a16="http://schemas.microsoft.com/office/drawing/2014/main" id="{B0C59F5B-6006-F146-AFEA-2D4E104D30B1}"/>
              </a:ext>
            </a:extLst>
          </p:cNvPr>
          <p:cNvSpPr>
            <a:spLocks noGrp="1"/>
          </p:cNvSpPr>
          <p:nvPr>
            <p:ph type="sldNum" sz="quarter" idx="12"/>
          </p:nvPr>
        </p:nvSpPr>
        <p:spPr/>
        <p:txBody>
          <a:bodyPr/>
          <a:lstStyle/>
          <a:p>
            <a:fld id="{2E9C8995-155E-4143-9C83-CE73EE704CF0}" type="slidenum">
              <a:rPr kumimoji="1" lang="zh-TW" altLang="en-US" smtClean="0"/>
              <a:t>70</a:t>
            </a:fld>
            <a:endParaRPr kumimoji="1" lang="zh-TW" altLang="en-US"/>
          </a:p>
        </p:txBody>
      </p:sp>
      <p:sp>
        <p:nvSpPr>
          <p:cNvPr id="5" name="標題 1">
            <a:extLst>
              <a:ext uri="{FF2B5EF4-FFF2-40B4-BE49-F238E27FC236}">
                <a16:creationId xmlns="" xmlns:a16="http://schemas.microsoft.com/office/drawing/2014/main" id="{59F9D4A5-28B5-1F46-ADEC-A4265BAFD2D0}"/>
              </a:ext>
            </a:extLst>
          </p:cNvPr>
          <p:cNvSpPr>
            <a:spLocks noGrp="1"/>
          </p:cNvSpPr>
          <p:nvPr>
            <p:ph type="title"/>
          </p:nvPr>
        </p:nvSpPr>
        <p:spPr>
          <a:xfrm>
            <a:off x="838200" y="282752"/>
            <a:ext cx="10058400" cy="1609344"/>
          </a:xfrm>
        </p:spPr>
        <p:txBody>
          <a:bodyPr/>
          <a:lstStyle/>
          <a:p>
            <a:r>
              <a:rPr kumimoji="1" lang="en-US" altLang="zh-TW" dirty="0"/>
              <a:t>6 </a:t>
            </a:r>
            <a:r>
              <a:rPr lang="en" altLang="zh-TW" dirty="0"/>
              <a:t>References</a:t>
            </a:r>
            <a:endParaRPr kumimoji="1" lang="zh-TW" altLang="en-US" dirty="0"/>
          </a:p>
        </p:txBody>
      </p:sp>
    </p:spTree>
    <p:extLst>
      <p:ext uri="{BB962C8B-B14F-4D97-AF65-F5344CB8AC3E}">
        <p14:creationId xmlns:p14="http://schemas.microsoft.com/office/powerpoint/2010/main" val="143217399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D5D8393A-D497-CD48-B17F-4F24E50855CA}"/>
              </a:ext>
            </a:extLst>
          </p:cNvPr>
          <p:cNvSpPr>
            <a:spLocks noGrp="1"/>
          </p:cNvSpPr>
          <p:nvPr>
            <p:ph type="title"/>
          </p:nvPr>
        </p:nvSpPr>
        <p:spPr/>
        <p:txBody>
          <a:bodyPr/>
          <a:lstStyle/>
          <a:p>
            <a:pPr algn="ctr"/>
            <a:r>
              <a:rPr lang="en" altLang="zh-TW" dirty="0"/>
              <a:t>7 Further reading</a:t>
            </a:r>
            <a:endParaRPr kumimoji="1" lang="zh-TW" altLang="en-US" dirty="0"/>
          </a:p>
        </p:txBody>
      </p:sp>
      <p:sp>
        <p:nvSpPr>
          <p:cNvPr id="3" name="內容版面配置區 2">
            <a:extLst>
              <a:ext uri="{FF2B5EF4-FFF2-40B4-BE49-F238E27FC236}">
                <a16:creationId xmlns="" xmlns:a16="http://schemas.microsoft.com/office/drawing/2014/main" id="{D7888DB1-2543-014F-8196-AB2E33CB0A19}"/>
              </a:ext>
            </a:extLst>
          </p:cNvPr>
          <p:cNvSpPr>
            <a:spLocks noGrp="1"/>
          </p:cNvSpPr>
          <p:nvPr>
            <p:ph idx="1"/>
          </p:nvPr>
        </p:nvSpPr>
        <p:spPr>
          <a:xfrm>
            <a:off x="838200" y="1921446"/>
            <a:ext cx="10515600" cy="4351338"/>
          </a:xfrm>
        </p:spPr>
        <p:txBody>
          <a:bodyPr>
            <a:normAutofit fontScale="92500" lnSpcReduction="10000"/>
          </a:bodyPr>
          <a:lstStyle/>
          <a:p>
            <a:r>
              <a:rPr lang="en" altLang="zh-TW" i="1" dirty="0"/>
              <a:t>Solomon, C.J.; Breckon, T.P. (2010). Fundamentals of Digital Image Processing: A Practical Approach with Examples in </a:t>
            </a:r>
            <a:r>
              <a:rPr lang="en" altLang="zh-TW" i="1" dirty="0" err="1"/>
              <a:t>Matlab</a:t>
            </a:r>
            <a:r>
              <a:rPr lang="en" altLang="zh-TW" i="1" dirty="0"/>
              <a:t>. Wiley-Blackwell. </a:t>
            </a:r>
            <a:r>
              <a:rPr lang="en" altLang="zh-TW" i="1" dirty="0">
                <a:hlinkClick r:id="rId2" tooltip="Digital object identifier"/>
              </a:rPr>
              <a:t>doi</a:t>
            </a:r>
            <a:r>
              <a:rPr lang="en" altLang="zh-TW" i="1" dirty="0"/>
              <a:t>:</a:t>
            </a:r>
            <a:r>
              <a:rPr lang="en" altLang="zh-TW" i="1" dirty="0">
                <a:hlinkClick r:id="rId3"/>
              </a:rPr>
              <a:t>10.1002/9780470689776</a:t>
            </a:r>
            <a:r>
              <a:rPr lang="en" altLang="zh-TW" i="1" dirty="0"/>
              <a:t>. </a:t>
            </a:r>
            <a:r>
              <a:rPr lang="en" altLang="zh-TW" i="1" dirty="0">
                <a:hlinkClick r:id="rId4" tooltip="International Standard Book Number"/>
              </a:rPr>
              <a:t>ISBN</a:t>
            </a:r>
            <a:r>
              <a:rPr lang="en" altLang="zh-TW" i="1" dirty="0"/>
              <a:t> </a:t>
            </a:r>
            <a:r>
              <a:rPr lang="en" altLang="zh-TW" i="1" dirty="0">
                <a:hlinkClick r:id="rId5" tooltip="Special:BookSources/978-0470844731"/>
              </a:rPr>
              <a:t>978-0470844731</a:t>
            </a:r>
            <a:r>
              <a:rPr lang="en" altLang="zh-TW" i="1" dirty="0"/>
              <a:t>.</a:t>
            </a:r>
            <a:endParaRPr lang="en" altLang="zh-TW" dirty="0"/>
          </a:p>
          <a:p>
            <a:r>
              <a:rPr lang="en" altLang="zh-TW" i="1" dirty="0"/>
              <a:t>Wilhelm Burger; Mark J. Burge (2007). </a:t>
            </a:r>
            <a:r>
              <a:rPr lang="en" altLang="zh-TW" i="1" dirty="0">
                <a:hlinkClick r:id="rId6"/>
              </a:rPr>
              <a:t>Digital Image Processing: An Algorithmic Approach Using Java</a:t>
            </a:r>
            <a:r>
              <a:rPr lang="en" altLang="zh-TW" i="1" dirty="0"/>
              <a:t>. </a:t>
            </a:r>
            <a:r>
              <a:rPr lang="en" altLang="zh-TW" i="1" dirty="0">
                <a:hlinkClick r:id="rId7" tooltip="Springer Science+Business Media"/>
              </a:rPr>
              <a:t>Springer</a:t>
            </a:r>
            <a:r>
              <a:rPr lang="en" altLang="zh-TW" i="1" dirty="0"/>
              <a:t>. </a:t>
            </a:r>
            <a:r>
              <a:rPr lang="en" altLang="zh-TW" i="1" dirty="0">
                <a:hlinkClick r:id="rId4" tooltip="International Standard Book Number"/>
              </a:rPr>
              <a:t>ISBN</a:t>
            </a:r>
            <a:r>
              <a:rPr lang="en" altLang="zh-TW" i="1" dirty="0"/>
              <a:t> </a:t>
            </a:r>
            <a:r>
              <a:rPr lang="en" altLang="zh-TW" i="1" dirty="0">
                <a:hlinkClick r:id="rId8" tooltip="Special:BookSources/978-1-84628-379-6"/>
              </a:rPr>
              <a:t>978-1-84628-379-6</a:t>
            </a:r>
            <a:r>
              <a:rPr lang="en" altLang="zh-TW" i="1" dirty="0"/>
              <a:t>.</a:t>
            </a:r>
            <a:endParaRPr lang="en" altLang="zh-TW" dirty="0"/>
          </a:p>
          <a:p>
            <a:r>
              <a:rPr lang="en" altLang="zh-TW" i="1" dirty="0"/>
              <a:t>R. Fisher; K Dawson-Howe; A. Fitzgibbon; C. Robertson; E. Trucco (2005). Dictionary of Computer Vision and Image Processing. John Wiley. </a:t>
            </a:r>
            <a:r>
              <a:rPr lang="en" altLang="zh-TW" i="1" dirty="0">
                <a:hlinkClick r:id="rId4" tooltip="International Standard Book Number"/>
              </a:rPr>
              <a:t>ISBN</a:t>
            </a:r>
            <a:r>
              <a:rPr lang="en" altLang="zh-TW" i="1" dirty="0"/>
              <a:t> </a:t>
            </a:r>
            <a:r>
              <a:rPr lang="en" altLang="zh-TW" i="1" dirty="0">
                <a:hlinkClick r:id="rId9" tooltip="Special:BookSources/978-0-470-01526-1"/>
              </a:rPr>
              <a:t>978-0-470-01526-1</a:t>
            </a:r>
            <a:r>
              <a:rPr lang="en" altLang="zh-TW" i="1" dirty="0"/>
              <a:t>.</a:t>
            </a:r>
            <a:endParaRPr lang="en" altLang="zh-TW" dirty="0"/>
          </a:p>
          <a:p>
            <a:r>
              <a:rPr lang="en" altLang="zh-TW" i="1" dirty="0"/>
              <a:t>Rafael C. Gonzalez; Richard E. Woods; Steven L. </a:t>
            </a:r>
            <a:r>
              <a:rPr lang="en" altLang="zh-TW" i="1" dirty="0" err="1"/>
              <a:t>Eddins</a:t>
            </a:r>
            <a:r>
              <a:rPr lang="en" altLang="zh-TW" i="1" dirty="0"/>
              <a:t> (2004). Digital Image Processing using MATLAB. Pearson Education. </a:t>
            </a:r>
            <a:r>
              <a:rPr lang="en" altLang="zh-TW" i="1" dirty="0">
                <a:hlinkClick r:id="rId4" tooltip="International Standard Book Number"/>
              </a:rPr>
              <a:t>ISBN</a:t>
            </a:r>
            <a:r>
              <a:rPr lang="en" altLang="zh-TW" i="1" dirty="0"/>
              <a:t> </a:t>
            </a:r>
            <a:r>
              <a:rPr lang="en" altLang="zh-TW" i="1" dirty="0">
                <a:hlinkClick r:id="rId10" tooltip="Special:BookSources/978-81-7758-898-9"/>
              </a:rPr>
              <a:t>978-81-7758-898-9</a:t>
            </a:r>
            <a:r>
              <a:rPr lang="en" altLang="zh-TW" i="1" dirty="0"/>
              <a:t>.</a:t>
            </a:r>
            <a:endParaRPr lang="en" altLang="zh-TW" dirty="0"/>
          </a:p>
          <a:p>
            <a:r>
              <a:rPr lang="en" altLang="zh-TW" i="1" dirty="0"/>
              <a:t>Tim Morris (2004). Computer Vision and Image Processing. Palgrave Macmillan. </a:t>
            </a:r>
            <a:r>
              <a:rPr lang="en" altLang="zh-TW" i="1" dirty="0">
                <a:hlinkClick r:id="rId4" tooltip="International Standard Book Number"/>
              </a:rPr>
              <a:t>ISBN</a:t>
            </a:r>
            <a:r>
              <a:rPr lang="en" altLang="zh-TW" i="1" dirty="0"/>
              <a:t> </a:t>
            </a:r>
            <a:r>
              <a:rPr lang="en" altLang="zh-TW" i="1" dirty="0">
                <a:hlinkClick r:id="rId11" tooltip="Special:BookSources/978-0-333-99451-1"/>
              </a:rPr>
              <a:t>978-0-333-99451-1</a:t>
            </a:r>
            <a:r>
              <a:rPr lang="en" altLang="zh-TW" i="1" dirty="0"/>
              <a:t>.</a:t>
            </a:r>
            <a:endParaRPr lang="en" altLang="zh-TW" dirty="0"/>
          </a:p>
          <a:p>
            <a:r>
              <a:rPr lang="en" altLang="zh-TW" i="1" dirty="0"/>
              <a:t>Milan </a:t>
            </a:r>
            <a:r>
              <a:rPr lang="en" altLang="zh-TW" i="1" dirty="0" err="1"/>
              <a:t>Sonka</a:t>
            </a:r>
            <a:r>
              <a:rPr lang="en" altLang="zh-TW" i="1" dirty="0"/>
              <a:t>; Vaclav </a:t>
            </a:r>
            <a:r>
              <a:rPr lang="en" altLang="zh-TW" i="1" dirty="0" err="1"/>
              <a:t>Hlavac</a:t>
            </a:r>
            <a:r>
              <a:rPr lang="en" altLang="zh-TW" i="1" dirty="0"/>
              <a:t>; Roger Boyle (1999). Image Processing, Analysis, and Machine Vision. PWS Publishing. </a:t>
            </a:r>
            <a:r>
              <a:rPr lang="en" altLang="zh-TW" i="1" dirty="0">
                <a:hlinkClick r:id="rId4" tooltip="International Standard Book Number"/>
              </a:rPr>
              <a:t>ISBN</a:t>
            </a:r>
            <a:r>
              <a:rPr lang="en" altLang="zh-TW" i="1" dirty="0"/>
              <a:t> </a:t>
            </a:r>
            <a:r>
              <a:rPr lang="en" altLang="zh-TW" i="1" dirty="0">
                <a:hlinkClick r:id="rId12" tooltip="Special:BookSources/978-0-534-95393-5"/>
              </a:rPr>
              <a:t>978-0-534-95393-5</a:t>
            </a:r>
            <a:r>
              <a:rPr lang="en" altLang="zh-TW" i="1" dirty="0"/>
              <a:t>.</a:t>
            </a:r>
            <a:endParaRPr lang="en" altLang="zh-TW" dirty="0"/>
          </a:p>
          <a:p>
            <a:r>
              <a:rPr lang="en" altLang="zh-TW" dirty="0"/>
              <a:t>Rafael C. Gonzalez (2008). </a:t>
            </a:r>
            <a:r>
              <a:rPr lang="en" altLang="zh-TW" i="1" dirty="0"/>
              <a:t>Digital Image Processing. Prentice Hall. </a:t>
            </a:r>
            <a:r>
              <a:rPr lang="en" altLang="zh-TW" i="1" dirty="0">
                <a:hlinkClick r:id="rId4" tooltip="International Standard Book Number"/>
              </a:rPr>
              <a:t>ISBN</a:t>
            </a:r>
            <a:r>
              <a:rPr lang="en" altLang="zh-TW" i="1" dirty="0"/>
              <a:t> </a:t>
            </a:r>
            <a:r>
              <a:rPr lang="en" altLang="zh-TW" i="1" dirty="0">
                <a:hlinkClick r:id="rId13" tooltip="Special:BookSources/9780131687288"/>
              </a:rPr>
              <a:t>9780131687288</a:t>
            </a:r>
            <a:endParaRPr lang="en" altLang="zh-TW" dirty="0"/>
          </a:p>
          <a:p>
            <a:endParaRPr kumimoji="1" lang="zh-TW" altLang="en-US" dirty="0"/>
          </a:p>
        </p:txBody>
      </p:sp>
      <p:sp>
        <p:nvSpPr>
          <p:cNvPr id="5" name="投影片編號版面配置區 4">
            <a:extLst>
              <a:ext uri="{FF2B5EF4-FFF2-40B4-BE49-F238E27FC236}">
                <a16:creationId xmlns="" xmlns:a16="http://schemas.microsoft.com/office/drawing/2014/main" id="{DB42F24B-01DF-174E-85F8-BD92446088AD}"/>
              </a:ext>
            </a:extLst>
          </p:cNvPr>
          <p:cNvSpPr>
            <a:spLocks noGrp="1"/>
          </p:cNvSpPr>
          <p:nvPr>
            <p:ph type="sldNum" sz="quarter" idx="12"/>
          </p:nvPr>
        </p:nvSpPr>
        <p:spPr/>
        <p:txBody>
          <a:bodyPr/>
          <a:lstStyle/>
          <a:p>
            <a:fld id="{2E9C8995-155E-4143-9C83-CE73EE704CF0}" type="slidenum">
              <a:rPr kumimoji="1" lang="zh-TW" altLang="en-US" smtClean="0"/>
              <a:t>71</a:t>
            </a:fld>
            <a:endParaRPr kumimoji="1" lang="zh-TW" altLang="en-US"/>
          </a:p>
        </p:txBody>
      </p:sp>
      <p:sp>
        <p:nvSpPr>
          <p:cNvPr id="6" name="圓角矩形 5">
            <a:extLst>
              <a:ext uri="{FF2B5EF4-FFF2-40B4-BE49-F238E27FC236}">
                <a16:creationId xmlns="" xmlns:a16="http://schemas.microsoft.com/office/drawing/2014/main" id="{1269CF87-7637-4440-9765-0FE42C63755B}"/>
              </a:ext>
            </a:extLst>
          </p:cNvPr>
          <p:cNvSpPr/>
          <p:nvPr/>
        </p:nvSpPr>
        <p:spPr>
          <a:xfrm>
            <a:off x="3043003" y="629587"/>
            <a:ext cx="5891135" cy="1139252"/>
          </a:xfrm>
          <a:prstGeom prst="roundRect">
            <a:avLst/>
          </a:prstGeom>
          <a:noFill/>
          <a:ln w="2857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kumimoji="1" lang="zh-TW" altLang="en-US"/>
          </a:p>
        </p:txBody>
      </p:sp>
    </p:spTree>
    <p:extLst>
      <p:ext uri="{BB962C8B-B14F-4D97-AF65-F5344CB8AC3E}">
        <p14:creationId xmlns:p14="http://schemas.microsoft.com/office/powerpoint/2010/main" val="83120469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A973551A-6344-BA46-873B-3200EE519027}"/>
              </a:ext>
            </a:extLst>
          </p:cNvPr>
          <p:cNvSpPr>
            <a:spLocks noGrp="1"/>
          </p:cNvSpPr>
          <p:nvPr>
            <p:ph type="title"/>
          </p:nvPr>
        </p:nvSpPr>
        <p:spPr>
          <a:xfrm>
            <a:off x="1066800" y="1159189"/>
            <a:ext cx="10058400" cy="1609344"/>
          </a:xfrm>
        </p:spPr>
        <p:txBody>
          <a:bodyPr>
            <a:normAutofit fontScale="90000"/>
          </a:bodyPr>
          <a:lstStyle/>
          <a:p>
            <a:pPr algn="ctr"/>
            <a:r>
              <a:rPr lang="en" altLang="zh-TW" dirty="0"/>
              <a:t>8 </a:t>
            </a:r>
            <a:br>
              <a:rPr lang="en" altLang="zh-TW" dirty="0"/>
            </a:br>
            <a:r>
              <a:rPr lang="en" altLang="zh-TW" dirty="0"/>
              <a:t>External </a:t>
            </a:r>
            <a:br>
              <a:rPr lang="en" altLang="zh-TW" dirty="0"/>
            </a:br>
            <a:r>
              <a:rPr lang="en" altLang="zh-TW" dirty="0"/>
              <a:t>links</a:t>
            </a:r>
            <a:endParaRPr kumimoji="1" lang="zh-TW" altLang="en-US" dirty="0"/>
          </a:p>
        </p:txBody>
      </p:sp>
      <p:sp>
        <p:nvSpPr>
          <p:cNvPr id="3" name="內容版面配置區 2">
            <a:extLst>
              <a:ext uri="{FF2B5EF4-FFF2-40B4-BE49-F238E27FC236}">
                <a16:creationId xmlns="" xmlns:a16="http://schemas.microsoft.com/office/drawing/2014/main" id="{F211FA52-1E37-B74C-87F2-5E064AC1FB93}"/>
              </a:ext>
            </a:extLst>
          </p:cNvPr>
          <p:cNvSpPr>
            <a:spLocks noGrp="1"/>
          </p:cNvSpPr>
          <p:nvPr>
            <p:ph idx="1"/>
          </p:nvPr>
        </p:nvSpPr>
        <p:spPr>
          <a:xfrm>
            <a:off x="1069848" y="3605435"/>
            <a:ext cx="10058400" cy="4050792"/>
          </a:xfrm>
        </p:spPr>
        <p:txBody>
          <a:bodyPr>
            <a:normAutofit/>
          </a:bodyPr>
          <a:lstStyle/>
          <a:p>
            <a:r>
              <a:rPr lang="en" altLang="zh-TW" sz="2400" dirty="0">
                <a:hlinkClick r:id="rId2"/>
              </a:rPr>
              <a:t>Lectures on Image Processing</a:t>
            </a:r>
            <a:r>
              <a:rPr lang="en" altLang="zh-TW" sz="2400" dirty="0"/>
              <a:t>, by Alan Peters. Vanderbilt University. Updated 7 January 2016.</a:t>
            </a:r>
          </a:p>
          <a:p>
            <a:r>
              <a:rPr lang="en" altLang="zh-TW" sz="2400" dirty="0">
                <a:hlinkClick r:id="rId3"/>
              </a:rPr>
              <a:t>IPRG</a:t>
            </a:r>
            <a:r>
              <a:rPr lang="en" altLang="zh-TW" sz="2400" dirty="0"/>
              <a:t> Open group related to image processing research resources</a:t>
            </a:r>
          </a:p>
          <a:p>
            <a:r>
              <a:rPr lang="en" altLang="zh-TW" sz="2400" dirty="0">
                <a:hlinkClick r:id="rId4"/>
              </a:rPr>
              <a:t>Processing digital images with computer algorithms</a:t>
            </a:r>
            <a:endParaRPr lang="en" altLang="zh-TW" sz="2400" dirty="0"/>
          </a:p>
          <a:p>
            <a:r>
              <a:rPr lang="en" altLang="zh-TW" sz="2400" dirty="0">
                <a:hlinkClick r:id="rId5"/>
              </a:rPr>
              <a:t>IPOL</a:t>
            </a:r>
            <a:r>
              <a:rPr lang="en" altLang="zh-TW" sz="2400" dirty="0"/>
              <a:t> Open research journal on image processing with software and web demos.</a:t>
            </a:r>
          </a:p>
          <a:p>
            <a:endParaRPr kumimoji="1" lang="zh-TW" altLang="en-US" sz="2400" dirty="0"/>
          </a:p>
        </p:txBody>
      </p:sp>
      <p:sp>
        <p:nvSpPr>
          <p:cNvPr id="5" name="投影片編號版面配置區 4">
            <a:extLst>
              <a:ext uri="{FF2B5EF4-FFF2-40B4-BE49-F238E27FC236}">
                <a16:creationId xmlns="" xmlns:a16="http://schemas.microsoft.com/office/drawing/2014/main" id="{1E6BD662-D833-BA4F-92EB-E2D6685AA9B0}"/>
              </a:ext>
            </a:extLst>
          </p:cNvPr>
          <p:cNvSpPr>
            <a:spLocks noGrp="1"/>
          </p:cNvSpPr>
          <p:nvPr>
            <p:ph type="sldNum" sz="quarter" idx="12"/>
          </p:nvPr>
        </p:nvSpPr>
        <p:spPr/>
        <p:txBody>
          <a:bodyPr/>
          <a:lstStyle/>
          <a:p>
            <a:fld id="{2E9C8995-155E-4143-9C83-CE73EE704CF0}" type="slidenum">
              <a:rPr kumimoji="1" lang="zh-TW" altLang="en-US" smtClean="0"/>
              <a:t>72</a:t>
            </a:fld>
            <a:endParaRPr kumimoji="1" lang="zh-TW" altLang="en-US"/>
          </a:p>
        </p:txBody>
      </p:sp>
      <p:sp>
        <p:nvSpPr>
          <p:cNvPr id="6" name="橢圓 5">
            <a:extLst>
              <a:ext uri="{FF2B5EF4-FFF2-40B4-BE49-F238E27FC236}">
                <a16:creationId xmlns="" xmlns:a16="http://schemas.microsoft.com/office/drawing/2014/main" id="{9601F720-286D-174D-9C0A-617FD6A7EC83}"/>
              </a:ext>
            </a:extLst>
          </p:cNvPr>
          <p:cNvSpPr/>
          <p:nvPr/>
        </p:nvSpPr>
        <p:spPr>
          <a:xfrm>
            <a:off x="4686924" y="629587"/>
            <a:ext cx="2818151" cy="2799413"/>
          </a:xfrm>
          <a:prstGeom prst="ellipse">
            <a:avLst/>
          </a:prstGeom>
          <a:noFill/>
          <a:ln w="2857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kumimoji="1" lang="zh-TW" altLang="en-US"/>
          </a:p>
        </p:txBody>
      </p:sp>
    </p:spTree>
    <p:extLst>
      <p:ext uri="{BB962C8B-B14F-4D97-AF65-F5344CB8AC3E}">
        <p14:creationId xmlns:p14="http://schemas.microsoft.com/office/powerpoint/2010/main" val="7857149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 xmlns:a16="http://schemas.microsoft.com/office/drawing/2014/main" id="{E997346D-AAC2-444B-AB89-AB6D62667391}"/>
              </a:ext>
            </a:extLst>
          </p:cNvPr>
          <p:cNvSpPr>
            <a:spLocks noGrp="1"/>
          </p:cNvSpPr>
          <p:nvPr>
            <p:ph type="title"/>
          </p:nvPr>
        </p:nvSpPr>
        <p:spPr>
          <a:xfrm>
            <a:off x="1572768" y="2106385"/>
            <a:ext cx="10058400" cy="1609344"/>
          </a:xfrm>
        </p:spPr>
        <p:txBody>
          <a:bodyPr/>
          <a:lstStyle/>
          <a:p>
            <a:r>
              <a:rPr kumimoji="1" lang="en-US" altLang="zh-TW" dirty="0"/>
              <a:t>1. </a:t>
            </a:r>
            <a:r>
              <a:rPr lang="en-US" altLang="zh-TW" dirty="0">
                <a:solidFill>
                  <a:srgbClr val="FF0000"/>
                </a:solidFill>
              </a:rPr>
              <a:t>History</a:t>
            </a:r>
            <a:endParaRPr kumimoji="1" lang="zh-TW" altLang="en-US" dirty="0">
              <a:solidFill>
                <a:srgbClr val="FF0000"/>
              </a:solidFill>
            </a:endParaRPr>
          </a:p>
        </p:txBody>
      </p:sp>
      <p:sp>
        <p:nvSpPr>
          <p:cNvPr id="3" name="內容版面配置區 2">
            <a:extLst>
              <a:ext uri="{FF2B5EF4-FFF2-40B4-BE49-F238E27FC236}">
                <a16:creationId xmlns="" xmlns:a16="http://schemas.microsoft.com/office/drawing/2014/main" id="{1EC86FF3-B656-9146-AD01-85640FAC3877}"/>
              </a:ext>
            </a:extLst>
          </p:cNvPr>
          <p:cNvSpPr>
            <a:spLocks noGrp="1"/>
          </p:cNvSpPr>
          <p:nvPr>
            <p:ph idx="1"/>
          </p:nvPr>
        </p:nvSpPr>
        <p:spPr>
          <a:xfrm>
            <a:off x="5502729" y="130628"/>
            <a:ext cx="5622471" cy="6142156"/>
          </a:xfrm>
        </p:spPr>
        <p:txBody>
          <a:bodyPr>
            <a:normAutofit lnSpcReduction="10000"/>
          </a:bodyPr>
          <a:lstStyle/>
          <a:p>
            <a:endParaRPr lang="en-US" altLang="zh-TW" sz="2800" dirty="0"/>
          </a:p>
          <a:p>
            <a:r>
              <a:rPr lang="en-US" altLang="zh-TW" sz="2800" dirty="0"/>
              <a:t>The impact of the successful mapping of the moon's surface map by the computer has been a huge success. </a:t>
            </a:r>
          </a:p>
          <a:p>
            <a:r>
              <a:rPr lang="en-US" altLang="zh-TW" sz="2800" dirty="0"/>
              <a:t>Later, more complex image processing was performed on the nearly 100,000 photos sent back by the spacecraft, so that the topographic map, color map and panoramic mosaic of the moon were obtained, which achieved extraordinary results and laid a solid foundation for human landing on the moon.</a:t>
            </a:r>
            <a:endParaRPr lang="zh-TW" altLang="zh-TW" sz="2800" dirty="0"/>
          </a:p>
          <a:p>
            <a:endParaRPr kumimoji="1" lang="zh-TW" altLang="en-US" sz="2800" dirty="0"/>
          </a:p>
        </p:txBody>
      </p:sp>
      <p:sp>
        <p:nvSpPr>
          <p:cNvPr id="5" name="投影片編號版面配置區 4">
            <a:extLst>
              <a:ext uri="{FF2B5EF4-FFF2-40B4-BE49-F238E27FC236}">
                <a16:creationId xmlns="" xmlns:a16="http://schemas.microsoft.com/office/drawing/2014/main" id="{72C4F7B9-12CA-2A4D-8C08-EA75EF4E8F43}"/>
              </a:ext>
            </a:extLst>
          </p:cNvPr>
          <p:cNvSpPr>
            <a:spLocks noGrp="1"/>
          </p:cNvSpPr>
          <p:nvPr>
            <p:ph type="sldNum" sz="quarter" idx="12"/>
          </p:nvPr>
        </p:nvSpPr>
        <p:spPr/>
        <p:txBody>
          <a:bodyPr/>
          <a:lstStyle/>
          <a:p>
            <a:fld id="{2E9C8995-155E-4143-9C83-CE73EE704CF0}" type="slidenum">
              <a:rPr kumimoji="1" lang="zh-TW" altLang="en-US" smtClean="0"/>
              <a:t>7</a:t>
            </a:fld>
            <a:endParaRPr kumimoji="1" lang="zh-TW" altLang="en-US"/>
          </a:p>
        </p:txBody>
      </p:sp>
      <p:cxnSp>
        <p:nvCxnSpPr>
          <p:cNvPr id="6" name="直線接點 5">
            <a:extLst>
              <a:ext uri="{FF2B5EF4-FFF2-40B4-BE49-F238E27FC236}">
                <a16:creationId xmlns="" xmlns:a16="http://schemas.microsoft.com/office/drawing/2014/main" id="{BAC2EBAE-8440-A041-BACF-2BD6153BF54A}"/>
              </a:ext>
            </a:extLst>
          </p:cNvPr>
          <p:cNvCxnSpPr/>
          <p:nvPr/>
        </p:nvCxnSpPr>
        <p:spPr>
          <a:xfrm>
            <a:off x="4865914" y="620486"/>
            <a:ext cx="0" cy="506185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78282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1">
            <a:extLst>
              <a:ext uri="{FF2B5EF4-FFF2-40B4-BE49-F238E27FC236}">
                <a16:creationId xmlns="" xmlns:a16="http://schemas.microsoft.com/office/drawing/2014/main" id="{89560755-C3C1-E143-839A-529597F54BC2}"/>
              </a:ext>
            </a:extLst>
          </p:cNvPr>
          <p:cNvSpPr>
            <a:spLocks noGrp="1"/>
          </p:cNvSpPr>
          <p:nvPr>
            <p:ph type="title"/>
          </p:nvPr>
        </p:nvSpPr>
        <p:spPr>
          <a:xfrm>
            <a:off x="1736054" y="2286327"/>
            <a:ext cx="10058400" cy="1609344"/>
          </a:xfrm>
        </p:spPr>
        <p:txBody>
          <a:bodyPr/>
          <a:lstStyle/>
          <a:p>
            <a:r>
              <a:rPr kumimoji="1" lang="en-US" altLang="zh-TW" dirty="0"/>
              <a:t>1</a:t>
            </a:r>
            <a:r>
              <a:rPr kumimoji="1" lang="en-US" altLang="zh-TW" dirty="0">
                <a:solidFill>
                  <a:srgbClr val="FF0000"/>
                </a:solidFill>
              </a:rPr>
              <a:t>. </a:t>
            </a:r>
            <a:r>
              <a:rPr lang="en-US" altLang="zh-TW" dirty="0">
                <a:solidFill>
                  <a:srgbClr val="FF0000"/>
                </a:solidFill>
              </a:rPr>
              <a:t>History</a:t>
            </a:r>
            <a:endParaRPr kumimoji="1" lang="zh-TW" altLang="en-US" dirty="0">
              <a:solidFill>
                <a:srgbClr val="FF0000"/>
              </a:solidFill>
            </a:endParaRPr>
          </a:p>
        </p:txBody>
      </p:sp>
      <p:sp>
        <p:nvSpPr>
          <p:cNvPr id="3" name="內容版面配置區 2">
            <a:extLst>
              <a:ext uri="{FF2B5EF4-FFF2-40B4-BE49-F238E27FC236}">
                <a16:creationId xmlns="" xmlns:a16="http://schemas.microsoft.com/office/drawing/2014/main" id="{F3845BAF-B6B5-7244-A89F-3BA23B9E5670}"/>
              </a:ext>
            </a:extLst>
          </p:cNvPr>
          <p:cNvSpPr>
            <a:spLocks noGrp="1"/>
          </p:cNvSpPr>
          <p:nvPr>
            <p:ph idx="1"/>
          </p:nvPr>
        </p:nvSpPr>
        <p:spPr>
          <a:xfrm>
            <a:off x="5486400" y="1518557"/>
            <a:ext cx="5867400" cy="5629421"/>
          </a:xfrm>
        </p:spPr>
        <p:txBody>
          <a:bodyPr>
            <a:normAutofit/>
          </a:bodyPr>
          <a:lstStyle/>
          <a:p>
            <a:r>
              <a:rPr lang="en-US" altLang="zh-TW" sz="2800" dirty="0"/>
              <a:t>The cost of processing was fairly high, however, with the computing equipment of that era. </a:t>
            </a:r>
          </a:p>
          <a:p>
            <a:r>
              <a:rPr lang="en-US" altLang="zh-TW" sz="2800" dirty="0"/>
              <a:t>That changed in the 1970s, when digital image processing proliferated as cheaper computers and dedicated hardware became available. </a:t>
            </a:r>
          </a:p>
          <a:p>
            <a:pPr marL="0" indent="0">
              <a:buNone/>
            </a:pPr>
            <a:endParaRPr lang="en-US" altLang="zh-TW" sz="2800" dirty="0"/>
          </a:p>
        </p:txBody>
      </p:sp>
      <p:sp>
        <p:nvSpPr>
          <p:cNvPr id="4" name="投影片編號版面配置區 3">
            <a:extLst>
              <a:ext uri="{FF2B5EF4-FFF2-40B4-BE49-F238E27FC236}">
                <a16:creationId xmlns="" xmlns:a16="http://schemas.microsoft.com/office/drawing/2014/main" id="{1FF5D252-A95C-5D45-8178-0DE082D63A2A}"/>
              </a:ext>
            </a:extLst>
          </p:cNvPr>
          <p:cNvSpPr>
            <a:spLocks noGrp="1"/>
          </p:cNvSpPr>
          <p:nvPr>
            <p:ph type="sldNum" sz="quarter" idx="12"/>
          </p:nvPr>
        </p:nvSpPr>
        <p:spPr/>
        <p:txBody>
          <a:bodyPr/>
          <a:lstStyle/>
          <a:p>
            <a:fld id="{2E9C8995-155E-4143-9C83-CE73EE704CF0}" type="slidenum">
              <a:rPr kumimoji="1" lang="zh-TW" altLang="en-US" smtClean="0"/>
              <a:t>8</a:t>
            </a:fld>
            <a:endParaRPr kumimoji="1" lang="zh-TW" altLang="en-US"/>
          </a:p>
        </p:txBody>
      </p:sp>
      <p:cxnSp>
        <p:nvCxnSpPr>
          <p:cNvPr id="6" name="直線接點 5">
            <a:extLst>
              <a:ext uri="{FF2B5EF4-FFF2-40B4-BE49-F238E27FC236}">
                <a16:creationId xmlns="" xmlns:a16="http://schemas.microsoft.com/office/drawing/2014/main" id="{36A339C9-C203-494C-A933-3E0552A88B07}"/>
              </a:ext>
            </a:extLst>
          </p:cNvPr>
          <p:cNvCxnSpPr>
            <a:cxnSpLocks/>
          </p:cNvCxnSpPr>
          <p:nvPr/>
        </p:nvCxnSpPr>
        <p:spPr>
          <a:xfrm>
            <a:off x="4914900" y="1347107"/>
            <a:ext cx="0" cy="378006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0133792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木刻字型">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木刻字型">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木刻字型">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{18132666-0874-884D-921B-6850A93C06F9}tf10001070</Template>
  <TotalTime>1050</TotalTime>
  <Words>1702</Words>
  <Application>Microsoft Office PowerPoint</Application>
  <PresentationFormat>寬螢幕</PresentationFormat>
  <Paragraphs>415</Paragraphs>
  <Slides>73</Slides>
  <Notes>3</Notes>
  <HiddenSlides>0</HiddenSlides>
  <MMClips>0</MMClips>
  <ScaleCrop>false</ScaleCrop>
  <HeadingPairs>
    <vt:vector size="6" baseType="variant">
      <vt:variant>
        <vt:lpstr>使用字型</vt:lpstr>
      </vt:variant>
      <vt:variant>
        <vt:i4>9</vt:i4>
      </vt:variant>
      <vt:variant>
        <vt:lpstr>佈景主題</vt:lpstr>
      </vt:variant>
      <vt:variant>
        <vt:i4>1</vt:i4>
      </vt:variant>
      <vt:variant>
        <vt:lpstr>投影片標題</vt:lpstr>
      </vt:variant>
      <vt:variant>
        <vt:i4>73</vt:i4>
      </vt:variant>
    </vt:vector>
  </HeadingPairs>
  <TitlesOfParts>
    <vt:vector size="83" baseType="lpstr">
      <vt:lpstr>微軟正黑體</vt:lpstr>
      <vt:lpstr>新細明體</vt:lpstr>
      <vt:lpstr>標楷體</vt:lpstr>
      <vt:lpstr>Arial</vt:lpstr>
      <vt:lpstr>Calibri</vt:lpstr>
      <vt:lpstr>Rockwell</vt:lpstr>
      <vt:lpstr>Rockwell Condensed</vt:lpstr>
      <vt:lpstr>Rockwell Extra Bold</vt:lpstr>
      <vt:lpstr>Wingdings</vt:lpstr>
      <vt:lpstr>木刻字型</vt:lpstr>
      <vt:lpstr>Digital image processing</vt:lpstr>
      <vt:lpstr>Contents</vt:lpstr>
      <vt:lpstr>introduction</vt:lpstr>
      <vt:lpstr>introduction</vt:lpstr>
      <vt:lpstr>1. History</vt:lpstr>
      <vt:lpstr>1. History</vt:lpstr>
      <vt:lpstr>1. History</vt:lpstr>
      <vt:lpstr>1. History</vt:lpstr>
      <vt:lpstr>1. History</vt:lpstr>
      <vt:lpstr>1. History</vt:lpstr>
      <vt:lpstr>1.1 Image sensors</vt:lpstr>
      <vt:lpstr>1.1 Image sensors</vt:lpstr>
      <vt:lpstr>1.1 Image sensors</vt:lpstr>
      <vt:lpstr>1.2  Image  compression</vt:lpstr>
      <vt:lpstr>1.2  Image  compression</vt:lpstr>
      <vt:lpstr>1.3  Digital  signal  processor  (DSP)</vt:lpstr>
      <vt:lpstr>1.3 Digital signal processor (DSP)</vt:lpstr>
      <vt:lpstr>1.3 Digital signal processor (DSP)</vt:lpstr>
      <vt:lpstr>1.4 Medical imaging</vt:lpstr>
      <vt:lpstr>PowerPoint 簡報</vt:lpstr>
      <vt:lpstr>2 Tasks</vt:lpstr>
      <vt:lpstr>In particular, digital image processing is the only practical technology for : </vt:lpstr>
      <vt:lpstr>Some techniques which are used in digital image processing include:</vt:lpstr>
      <vt:lpstr>2.1 Classification</vt:lpstr>
      <vt:lpstr>2.1 Classification</vt:lpstr>
      <vt:lpstr>2.1 Classification</vt:lpstr>
      <vt:lpstr>2.1 Classification</vt:lpstr>
      <vt:lpstr>2.1 Classification</vt:lpstr>
      <vt:lpstr>2.1 Classification</vt:lpstr>
      <vt:lpstr>2.2  Feature  extraction</vt:lpstr>
      <vt:lpstr>2.2  Feature  extraction</vt:lpstr>
      <vt:lpstr>2.2  Feature  extraction</vt:lpstr>
      <vt:lpstr>2.3  Multi-scale  signal analysis       Signal processing </vt:lpstr>
      <vt:lpstr>2.4 Pattern recognition</vt:lpstr>
      <vt:lpstr>2.5 Projection</vt:lpstr>
      <vt:lpstr>2.6  Anisotropic  diffusion</vt:lpstr>
      <vt:lpstr>2.6  Anisotropic  diffusion</vt:lpstr>
      <vt:lpstr>2.6  Anisotropic  diffusion</vt:lpstr>
      <vt:lpstr>2.7 Hidden Markov models</vt:lpstr>
      <vt:lpstr>2.8  Image editing</vt:lpstr>
      <vt:lpstr>2.8  Image editing</vt:lpstr>
      <vt:lpstr>2.9  Image  restoration</vt:lpstr>
      <vt:lpstr>2.10 Independent component analysis</vt:lpstr>
      <vt:lpstr>2.11  Linear  filtering</vt:lpstr>
      <vt:lpstr>2.12  Neural  networks</vt:lpstr>
      <vt:lpstr>2.12  Neural  networks</vt:lpstr>
      <vt:lpstr>2.13 Partial differential equations</vt:lpstr>
      <vt:lpstr>2.13 Partial differential equations</vt:lpstr>
      <vt:lpstr>2.14 Pixelation</vt:lpstr>
      <vt:lpstr>2.15  Point  feature  matching</vt:lpstr>
      <vt:lpstr>2.15  Point  feature  matching</vt:lpstr>
      <vt:lpstr>2.16 Principal components analysis</vt:lpstr>
      <vt:lpstr>PowerPoint 簡報</vt:lpstr>
      <vt:lpstr>2.16  Principal  components  analysis</vt:lpstr>
      <vt:lpstr>2.17  Self-organizing  maps</vt:lpstr>
      <vt:lpstr>2.17  Self-organizing  maps</vt:lpstr>
      <vt:lpstr>2.18 Wavelets</vt:lpstr>
      <vt:lpstr>2.18 Wavelets</vt:lpstr>
      <vt:lpstr>2.18 Wavelets</vt:lpstr>
      <vt:lpstr>2.18 Wavelets</vt:lpstr>
      <vt:lpstr>3  Digital  image  transformations      3.1 Filtering </vt:lpstr>
      <vt:lpstr>The following examples show both methods</vt:lpstr>
      <vt:lpstr>3.2 Image padding in Fourier domain filtering</vt:lpstr>
      <vt:lpstr>3.3 Filtering code examples</vt:lpstr>
      <vt:lpstr>3.4  Affine  transformations</vt:lpstr>
      <vt:lpstr>PowerPoint 簡報</vt:lpstr>
      <vt:lpstr>4 Applications </vt:lpstr>
      <vt:lpstr>5 See also</vt:lpstr>
      <vt:lpstr>6 References</vt:lpstr>
      <vt:lpstr>6 References</vt:lpstr>
      <vt:lpstr>6 References</vt:lpstr>
      <vt:lpstr>7 Further reading</vt:lpstr>
      <vt:lpstr>8  External  links</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Digital image processing</dc:title>
  <dc:creator>Microsoft Office User</dc:creator>
  <cp:lastModifiedBy>CCBDA</cp:lastModifiedBy>
  <cp:revision>51</cp:revision>
  <cp:lastPrinted>2020-02-19T09:24:04Z</cp:lastPrinted>
  <dcterms:created xsi:type="dcterms:W3CDTF">2020-02-10T01:35:04Z</dcterms:created>
  <dcterms:modified xsi:type="dcterms:W3CDTF">2020-03-19T14:47:26Z</dcterms:modified>
</cp:coreProperties>
</file>